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6"/>
  </p:notesMasterIdLst>
  <p:handoutMasterIdLst>
    <p:handoutMasterId r:id="rId57"/>
  </p:handoutMasterIdLst>
  <p:sldIdLst>
    <p:sldId id="257" r:id="rId5"/>
    <p:sldId id="268" r:id="rId6"/>
    <p:sldId id="267" r:id="rId7"/>
    <p:sldId id="259" r:id="rId8"/>
    <p:sldId id="269" r:id="rId9"/>
    <p:sldId id="270" r:id="rId10"/>
    <p:sldId id="261" r:id="rId11"/>
    <p:sldId id="263" r:id="rId12"/>
    <p:sldId id="274" r:id="rId13"/>
    <p:sldId id="271" r:id="rId14"/>
    <p:sldId id="265" r:id="rId15"/>
    <p:sldId id="275" r:id="rId16"/>
    <p:sldId id="278" r:id="rId17"/>
    <p:sldId id="279" r:id="rId18"/>
    <p:sldId id="280" r:id="rId19"/>
    <p:sldId id="338" r:id="rId20"/>
    <p:sldId id="281" r:id="rId21"/>
    <p:sldId id="349" r:id="rId22"/>
    <p:sldId id="350" r:id="rId23"/>
    <p:sldId id="303" r:id="rId24"/>
    <p:sldId id="304" r:id="rId25"/>
    <p:sldId id="305" r:id="rId26"/>
    <p:sldId id="306" r:id="rId27"/>
    <p:sldId id="308" r:id="rId28"/>
    <p:sldId id="351" r:id="rId29"/>
    <p:sldId id="352" r:id="rId30"/>
    <p:sldId id="353" r:id="rId31"/>
    <p:sldId id="354" r:id="rId32"/>
    <p:sldId id="339" r:id="rId33"/>
    <p:sldId id="348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30" r:id="rId43"/>
    <p:sldId id="331" r:id="rId44"/>
    <p:sldId id="355" r:id="rId45"/>
    <p:sldId id="316" r:id="rId46"/>
    <p:sldId id="317" r:id="rId47"/>
    <p:sldId id="318" r:id="rId48"/>
    <p:sldId id="319" r:id="rId49"/>
    <p:sldId id="336" r:id="rId50"/>
    <p:sldId id="332" r:id="rId51"/>
    <p:sldId id="333" r:id="rId52"/>
    <p:sldId id="334" r:id="rId53"/>
    <p:sldId id="335" r:id="rId54"/>
    <p:sldId id="337" r:id="rId5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orient="horz" pos="2260" userDrawn="1">
          <p15:clr>
            <a:srgbClr val="A4A3A4"/>
          </p15:clr>
        </p15:guide>
        <p15:guide id="7" pos="39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0" autoAdjust="0"/>
    <p:restoredTop sz="94660"/>
  </p:normalViewPr>
  <p:slideViewPr>
    <p:cSldViewPr>
      <p:cViewPr varScale="1">
        <p:scale>
          <a:sx n="62" d="100"/>
          <a:sy n="62" d="100"/>
        </p:scale>
        <p:origin x="59" y="349"/>
      </p:cViewPr>
      <p:guideLst>
        <p:guide orient="horz" pos="2160"/>
        <p:guide pos="3839"/>
        <p:guide orient="horz" pos="2260"/>
        <p:guide pos="39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11/12/2016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11/12/2016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 November 2016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PhD Final Presentation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4704" y="152400"/>
            <a:ext cx="10159418" cy="20002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Failure Evasion: Statistically Solving the NP Complete Problem of Testing Difficult-to-Detect Faults</a:t>
            </a:r>
          </a:p>
        </p:txBody>
      </p:sp>
      <p:pic>
        <p:nvPicPr>
          <p:cNvPr id="4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2057400"/>
            <a:ext cx="2133600" cy="181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899861" y="4724400"/>
            <a:ext cx="10389103" cy="1308575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8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u="sng" dirty="0">
                <a:solidFill>
                  <a:srgbClr val="00B0F0"/>
                </a:solidFill>
              </a:rPr>
              <a:t>COMMITTEE</a:t>
            </a:r>
          </a:p>
          <a:p>
            <a:pPr algn="ctr"/>
            <a:endParaRPr lang="en-US" sz="1800" b="1" u="sng" dirty="0">
              <a:solidFill>
                <a:srgbClr val="00B0F0"/>
              </a:solidFill>
            </a:endParaRPr>
          </a:p>
          <a:p>
            <a:pPr algn="ctr"/>
            <a:r>
              <a:rPr lang="en-US" sz="1800" b="1" dirty="0">
                <a:solidFill>
                  <a:srgbClr val="F78819"/>
                </a:solidFill>
              </a:rPr>
              <a:t>Dr. </a:t>
            </a:r>
            <a:r>
              <a:rPr lang="en-US" sz="1800" b="1" dirty="0" err="1">
                <a:solidFill>
                  <a:srgbClr val="F78819"/>
                </a:solidFill>
              </a:rPr>
              <a:t>Vishwani</a:t>
            </a:r>
            <a:r>
              <a:rPr lang="en-US" sz="1800" b="1" dirty="0">
                <a:solidFill>
                  <a:srgbClr val="F78819"/>
                </a:solidFill>
              </a:rPr>
              <a:t> D. Agrawal (Chair)</a:t>
            </a:r>
          </a:p>
          <a:p>
            <a:pPr algn="ctr"/>
            <a:r>
              <a:rPr lang="en-US" sz="1800" b="1" dirty="0">
                <a:solidFill>
                  <a:srgbClr val="F78819"/>
                </a:solidFill>
              </a:rPr>
              <a:t>          Dr. </a:t>
            </a:r>
            <a:r>
              <a:rPr lang="en-US" sz="1800" b="1" dirty="0" err="1">
                <a:solidFill>
                  <a:srgbClr val="F78819"/>
                </a:solidFill>
              </a:rPr>
              <a:t>Adit</a:t>
            </a:r>
            <a:r>
              <a:rPr lang="en-US" sz="1800" b="1" dirty="0">
                <a:solidFill>
                  <a:srgbClr val="F78819"/>
                </a:solidFill>
              </a:rPr>
              <a:t> D. Singh        Dr. Victor P. Nelson          </a:t>
            </a:r>
          </a:p>
          <a:p>
            <a:pPr algn="ctr"/>
            <a:r>
              <a:rPr lang="en-US" sz="1800" b="1" dirty="0">
                <a:solidFill>
                  <a:srgbClr val="F78819"/>
                </a:solidFill>
              </a:rPr>
              <a:t>Dr. Michael C. Hamilton     Dr. Roy J. Hartfield</a:t>
            </a:r>
          </a:p>
          <a:p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1495" y="4038600"/>
            <a:ext cx="7745836" cy="889000"/>
          </a:xfrm>
        </p:spPr>
        <p:txBody>
          <a:bodyPr>
            <a:normAutofit/>
          </a:bodyPr>
          <a:lstStyle/>
          <a:p>
            <a:pPr algn="ctr"/>
            <a:r>
              <a:rPr lang="en-US" sz="2200" cap="none" dirty="0">
                <a:solidFill>
                  <a:schemeClr val="tx1"/>
                </a:solidFill>
              </a:rPr>
              <a:t>Muralidharan Venkatasubramanian</a:t>
            </a:r>
          </a:p>
          <a:p>
            <a:pPr algn="ctr"/>
            <a:r>
              <a:rPr lang="en-US" sz="2200" cap="none" dirty="0">
                <a:solidFill>
                  <a:schemeClr val="tx1"/>
                </a:solidFill>
              </a:rPr>
              <a:t>PhD Final exam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200" b="1" dirty="0"/>
              <a:t>Quantum Computing – The Future!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1218883" y="1371600"/>
                <a:ext cx="10360501" cy="4953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000" dirty="0"/>
                  <a:t>Touted as a “silver bullet” to exponential complex research problems [Deutsch and </a:t>
                </a:r>
                <a:r>
                  <a:rPr lang="en-US" sz="3000" dirty="0" err="1"/>
                  <a:t>Jozsa</a:t>
                </a:r>
                <a:r>
                  <a:rPr lang="en-US" sz="3000" dirty="0"/>
                  <a:t>, 1992].</a:t>
                </a:r>
              </a:p>
              <a:p>
                <a:r>
                  <a:rPr lang="en-US" sz="3000" dirty="0"/>
                  <a:t>Wide ranging applications of quantum computing.</a:t>
                </a:r>
              </a:p>
              <a:p>
                <a:pPr lvl="1"/>
                <a:r>
                  <a:rPr lang="en-US" sz="2600" dirty="0"/>
                  <a:t>Quantum communication [Kimble, 2008].</a:t>
                </a:r>
              </a:p>
              <a:p>
                <a:pPr lvl="1"/>
                <a:r>
                  <a:rPr lang="en-US" sz="2600" dirty="0"/>
                  <a:t>Quantum cryptography [Boyer et al., 1998; Gisin et al., 2002; Bernstein et al., 2009].</a:t>
                </a:r>
              </a:p>
              <a:p>
                <a:r>
                  <a:rPr lang="en-US" sz="3000" dirty="0"/>
                  <a:t>Shor’s factorization algorithm [Shor, 1997] a prominent quantum algorithm.</a:t>
                </a:r>
              </a:p>
              <a:p>
                <a:pPr lvl="1"/>
                <a:r>
                  <a:rPr lang="en-US" sz="2600" dirty="0"/>
                  <a:t>Given an integer N, find its prime factors.</a:t>
                </a:r>
              </a:p>
              <a:p>
                <a:pPr lvl="1"/>
                <a:r>
                  <a:rPr lang="en-US" sz="2600" dirty="0"/>
                  <a:t>Used to test D-wave machines.</a:t>
                </a:r>
              </a:p>
              <a:p>
                <a:r>
                  <a:rPr lang="en-US" sz="3000" dirty="0"/>
                  <a:t>Grover’s database search algorithm [Grover, 1996] another groundbreaking algorithm.</a:t>
                </a:r>
              </a:p>
              <a:p>
                <a:pPr lvl="1"/>
                <a:r>
                  <a:rPr lang="en-US" sz="2600" dirty="0"/>
                  <a:t>Complexity of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is </a:t>
                </a:r>
                <a:r>
                  <a:rPr lang="en-US" sz="2600" dirty="0" err="1"/>
                  <a:t>quadratically</a:t>
                </a:r>
                <a:r>
                  <a:rPr lang="en-US" sz="2600" dirty="0"/>
                  <a:t> faster [Boyer et al., 1998].</a:t>
                </a: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8883" y="1371600"/>
                <a:ext cx="10360501" cy="4953000"/>
              </a:xfrm>
              <a:blipFill>
                <a:blip r:embed="rId2"/>
                <a:stretch>
                  <a:fillRect l="-765" t="-3075" r="-1000" b="-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2" descr="http://auracing.org/img/coe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0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Grover’s Quantum Algorithm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8883" y="1371600"/>
            <a:ext cx="10360501" cy="4953000"/>
          </a:xfrm>
        </p:spPr>
        <p:txBody>
          <a:bodyPr>
            <a:normAutofit/>
          </a:bodyPr>
          <a:lstStyle/>
          <a:p>
            <a:r>
              <a:rPr lang="en-US" dirty="0"/>
              <a:t>Finds the element in an unsorted database which can satisfy a particular function.</a:t>
            </a:r>
          </a:p>
          <a:p>
            <a:pPr lvl="1"/>
            <a:r>
              <a:rPr lang="en-US" dirty="0"/>
              <a:t>Uses an "Oracle" to iteratively search for the qubits representing the element to be searched.</a:t>
            </a:r>
          </a:p>
          <a:p>
            <a:r>
              <a:rPr lang="en-US" dirty="0"/>
              <a:t>Idea of “Oracle” key behind implementation of Grover’s quantum search algorithm.</a:t>
            </a:r>
          </a:p>
          <a:p>
            <a:pPr lvl="1"/>
            <a:r>
              <a:rPr lang="en-US" dirty="0"/>
              <a:t>Can recognize the solution to a database search without knowing the actual solution.</a:t>
            </a:r>
          </a:p>
          <a:p>
            <a:r>
              <a:rPr lang="en-US" dirty="0"/>
              <a:t>Distinction between </a:t>
            </a:r>
            <a:r>
              <a:rPr lang="en-US" i="1" dirty="0"/>
              <a:t>“knowing”</a:t>
            </a:r>
            <a:r>
              <a:rPr lang="en-US" dirty="0"/>
              <a:t> the solution and </a:t>
            </a:r>
            <a:r>
              <a:rPr lang="en-US" i="1" dirty="0"/>
              <a:t>“recognizing”</a:t>
            </a:r>
            <a:r>
              <a:rPr lang="en-US" dirty="0"/>
              <a:t> the solution [Nielsen and Chuang, 2011].</a:t>
            </a:r>
          </a:p>
          <a:p>
            <a:pPr lvl="1"/>
            <a:r>
              <a:rPr lang="en-US" dirty="0"/>
              <a:t>Possible to do the latter without knowing the former.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Grover’s Algorithm (contd..)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12</a:t>
            </a:fld>
            <a:endParaRPr lang="en-US"/>
          </a:p>
        </p:txBody>
      </p:sp>
      <p:pic>
        <p:nvPicPr>
          <p:cNvPr id="7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8" t="3372" r="2781" b="15290"/>
          <a:stretch/>
        </p:blipFill>
        <p:spPr>
          <a:xfrm>
            <a:off x="1751012" y="1219200"/>
            <a:ext cx="8764632" cy="4557965"/>
          </a:xfrm>
          <a:prstGeom prst="rect">
            <a:avLst/>
          </a:prstGeom>
        </p:spPr>
      </p:pic>
      <p:pic>
        <p:nvPicPr>
          <p:cNvPr id="8" name="Picture 2" descr="http://auracing.org/img/coe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1812" y="5791200"/>
            <a:ext cx="1122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search effort vs. Database size comparison of Grover’s Search and Linear Search.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6612" y="4857690"/>
            <a:ext cx="609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3012" y="4876800"/>
            <a:ext cx="76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51812" y="4876800"/>
            <a:ext cx="9144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32768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36476" y="4876800"/>
            <a:ext cx="107916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1048576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4012" y="4876800"/>
            <a:ext cx="609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0012" y="5314890"/>
            <a:ext cx="29718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size 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16200000">
                <a:off x="306054" y="2681023"/>
                <a:ext cx="3352800" cy="42915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Search Effort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06054" y="2681023"/>
                <a:ext cx="3352800" cy="429156"/>
              </a:xfrm>
              <a:prstGeom prst="rect">
                <a:avLst/>
              </a:prstGeom>
              <a:blipFill>
                <a:blip r:embed="rId5"/>
                <a:stretch>
                  <a:fillRect r="-25714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05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Proposed Concept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6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Conceptual Outline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8883" y="1371600"/>
            <a:ext cx="10360501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/>
              <a:t>Current algorithms hit a bottleneck when testing hard to detect faults.</a:t>
            </a:r>
          </a:p>
          <a:p>
            <a:pPr lvl="1"/>
            <a:r>
              <a:rPr lang="en-US" dirty="0"/>
              <a:t>When testing these faults, we generally have many trial vectors that do not work.</a:t>
            </a:r>
            <a:endParaRPr lang="en-US" sz="3000" dirty="0">
              <a:latin typeface="Corbel" charset="0"/>
            </a:endParaRPr>
          </a:p>
          <a:p>
            <a:r>
              <a:rPr lang="en-US" sz="3400" dirty="0"/>
              <a:t>All known algorithms use </a:t>
            </a:r>
            <a:r>
              <a:rPr lang="en-US" sz="3400" b="1" dirty="0"/>
              <a:t>previous successes</a:t>
            </a:r>
            <a:r>
              <a:rPr lang="en-US" sz="3400" dirty="0"/>
              <a:t> to generate new test vectors.</a:t>
            </a:r>
            <a:endParaRPr lang="en-US" dirty="0"/>
          </a:p>
          <a:p>
            <a:r>
              <a:rPr lang="en-US" sz="3400" dirty="0"/>
              <a:t>But, test generation has lots more </a:t>
            </a:r>
            <a:r>
              <a:rPr lang="en-US" sz="3400" dirty="0">
                <a:solidFill>
                  <a:srgbClr val="FF0000"/>
                </a:solidFill>
              </a:rPr>
              <a:t>failed</a:t>
            </a:r>
            <a:r>
              <a:rPr lang="en-US" sz="3400" dirty="0"/>
              <a:t> attempts than </a:t>
            </a:r>
            <a:r>
              <a:rPr lang="en-US" sz="3400" dirty="0">
                <a:solidFill>
                  <a:srgbClr val="00B050"/>
                </a:solidFill>
              </a:rPr>
              <a:t>successful</a:t>
            </a:r>
            <a:r>
              <a:rPr lang="en-US" sz="3400" dirty="0"/>
              <a:t> ones.</a:t>
            </a:r>
          </a:p>
          <a:p>
            <a:pPr lvl="1"/>
            <a:r>
              <a:rPr lang="en-US" sz="2800" dirty="0"/>
              <a:t>Current algorithms ignoring a lot of potentially valuable information.</a:t>
            </a:r>
          </a:p>
          <a:p>
            <a:r>
              <a:rPr lang="en-US" sz="3400" b="1" dirty="0">
                <a:solidFill>
                  <a:srgbClr val="FF0000"/>
                </a:solidFill>
              </a:rPr>
              <a:t>How to design a new test algorithm, which utilizes the information from failed attempts effectively?</a:t>
            </a:r>
            <a:endParaRPr lang="en-US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Algorithm 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295400"/>
            <a:ext cx="10360501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How does one prosper in life??</a:t>
            </a:r>
          </a:p>
          <a:p>
            <a:pPr lvl="1"/>
            <a:r>
              <a:rPr lang="en-US" sz="2800" dirty="0"/>
              <a:t>Repeating steps from previous successes.</a:t>
            </a:r>
          </a:p>
          <a:p>
            <a:pPr lvl="2"/>
            <a:r>
              <a:rPr lang="en-US" sz="2400" dirty="0"/>
              <a:t>As people say, do not change a successful formula.</a:t>
            </a:r>
          </a:p>
          <a:p>
            <a:pPr lvl="1"/>
            <a:r>
              <a:rPr lang="en-US" sz="2800" dirty="0"/>
              <a:t>Learning from past failures and avoiding them.</a:t>
            </a:r>
          </a:p>
          <a:p>
            <a:r>
              <a:rPr lang="en-US" sz="3200" dirty="0"/>
              <a:t>Main conjecture is to avoid vectors with properties similar to known failed vectors.</a:t>
            </a:r>
          </a:p>
          <a:p>
            <a:pPr lvl="1"/>
            <a:r>
              <a:rPr lang="en-US" sz="2800" dirty="0"/>
              <a:t>The direction of search gets skewed towards the correct test vector.</a:t>
            </a:r>
          </a:p>
          <a:p>
            <a:r>
              <a:rPr lang="en-US" sz="3200" dirty="0"/>
              <a:t>Proposed algorithm versions utilize both successful and failed vectors.</a:t>
            </a:r>
          </a:p>
          <a:p>
            <a:pPr lvl="1"/>
            <a:r>
              <a:rPr lang="en-US" sz="2800" dirty="0"/>
              <a:t>Moving away from failed vectors will lead to solution in fewer iterations.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3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Research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295400"/>
            <a:ext cx="10360501" cy="4953000"/>
          </a:xfrm>
        </p:spPr>
        <p:txBody>
          <a:bodyPr/>
          <a:lstStyle/>
          <a:p>
            <a:r>
              <a:rPr lang="en-US" dirty="0"/>
              <a:t>Proposed work has three unique contributions:</a:t>
            </a:r>
          </a:p>
          <a:p>
            <a:pPr lvl="1"/>
            <a:r>
              <a:rPr lang="en-US" dirty="0"/>
              <a:t>Avoidance of failed vectors and their properties.</a:t>
            </a:r>
          </a:p>
          <a:p>
            <a:pPr lvl="1"/>
            <a:r>
              <a:rPr lang="en-US" dirty="0"/>
              <a:t>Use of correlation among primary inputs (PIs).</a:t>
            </a:r>
          </a:p>
          <a:p>
            <a:pPr lvl="1"/>
            <a:r>
              <a:rPr lang="en-US" dirty="0"/>
              <a:t>Classification of failed vectors in activation and propagation vectors.</a:t>
            </a:r>
          </a:p>
          <a:p>
            <a:r>
              <a:rPr lang="en-US" dirty="0"/>
              <a:t>Proposed algorithm has three versions:</a:t>
            </a:r>
          </a:p>
          <a:p>
            <a:pPr lvl="1"/>
            <a:r>
              <a:rPr lang="en-US" dirty="0"/>
              <a:t>Version 1 utilizes properties one and two listed above.</a:t>
            </a:r>
          </a:p>
          <a:p>
            <a:pPr lvl="2"/>
            <a:r>
              <a:rPr lang="en-US" dirty="0"/>
              <a:t>Was presented in PhD </a:t>
            </a:r>
            <a:r>
              <a:rPr lang="en-US" dirty="0" smtClean="0"/>
              <a:t>General (proposal) </a:t>
            </a:r>
            <a:r>
              <a:rPr lang="en-US" dirty="0"/>
              <a:t>exam (September 29, 2014).</a:t>
            </a:r>
          </a:p>
          <a:p>
            <a:pPr lvl="1"/>
            <a:r>
              <a:rPr lang="en-US" dirty="0"/>
              <a:t>Version 2 utilizes properties one and three listed above.</a:t>
            </a:r>
          </a:p>
          <a:p>
            <a:pPr lvl="2"/>
            <a:r>
              <a:rPr lang="en-US" dirty="0"/>
              <a:t>Was designed to overcome shortcomings of version 1.</a:t>
            </a:r>
          </a:p>
          <a:p>
            <a:pPr lvl="1"/>
            <a:r>
              <a:rPr lang="en-US" dirty="0"/>
              <a:t>Version 3 utilizes all three properties and is the final result of this research.</a:t>
            </a:r>
          </a:p>
          <a:p>
            <a:pPr lvl="2"/>
            <a:r>
              <a:rPr lang="en-US" dirty="0"/>
              <a:t>Combines the flavors of both version 1 and version 2.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6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Version 1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371600"/>
            <a:ext cx="10360501" cy="47924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Current algorithms hit a bottleneck when testing </a:t>
            </a:r>
            <a:r>
              <a:rPr lang="en-US"/>
              <a:t>hard to detect </a:t>
            </a:r>
            <a:r>
              <a:rPr lang="en-US" dirty="0"/>
              <a:t>faults.</a:t>
            </a:r>
          </a:p>
          <a:p>
            <a:r>
              <a:rPr lang="en-US" dirty="0"/>
              <a:t>Because we are testing hard-to-detect faults, we generally have many trial vectors that do not work.</a:t>
            </a:r>
          </a:p>
          <a:p>
            <a:r>
              <a:rPr lang="en-US" dirty="0"/>
              <a:t>Quantify probabilities in an n x n probability matrix.</a:t>
            </a:r>
          </a:p>
          <a:p>
            <a:pPr lvl="1"/>
            <a:r>
              <a:rPr lang="en-US" dirty="0"/>
              <a:t>‘n’ is the number of primary inputs.</a:t>
            </a:r>
          </a:p>
          <a:p>
            <a:pPr lvl="1"/>
            <a:r>
              <a:rPr lang="en-US" dirty="0"/>
              <a:t>Diagonal represents independent probability of ‘1’ at a primary input.</a:t>
            </a:r>
          </a:p>
          <a:p>
            <a:pPr lvl="1"/>
            <a:r>
              <a:rPr lang="en-US" dirty="0"/>
              <a:t>An off-diagonal entry represents conditional probability of ‘1’ at a column primary input given a state of ‘1’ at the row primary input.</a:t>
            </a:r>
          </a:p>
          <a:p>
            <a:r>
              <a:rPr lang="en-US" dirty="0"/>
              <a:t>Probability matrix contains information from unsuccessful test vectors.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5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Version 1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371600"/>
            <a:ext cx="10360501" cy="4792469"/>
          </a:xfrm>
        </p:spPr>
        <p:txBody>
          <a:bodyPr/>
          <a:lstStyle/>
          <a:p>
            <a:r>
              <a:rPr lang="en-US" sz="3200" dirty="0"/>
              <a:t>Algorithm applied to two stuck-at faults in c17 benchmark circuit that have minimum number of tests.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362200"/>
            <a:ext cx="7239000" cy="38265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6412" y="3729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  Stuck-at-1 (site 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22890" y="4953000"/>
            <a:ext cx="2471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  </a:t>
            </a:r>
          </a:p>
          <a:p>
            <a:r>
              <a:rPr lang="en-US" dirty="0">
                <a:solidFill>
                  <a:srgbClr val="FF0000"/>
                </a:solidFill>
              </a:rPr>
              <a:t>Stuck-at-1 (site 2)</a:t>
            </a:r>
          </a:p>
        </p:txBody>
      </p:sp>
    </p:spTree>
    <p:extLst>
      <p:ext uri="{BB962C8B-B14F-4D97-AF65-F5344CB8AC3E}">
        <p14:creationId xmlns:p14="http://schemas.microsoft.com/office/powerpoint/2010/main" val="29150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C17: Version 1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Content Placeholder 11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047149585"/>
                  </p:ext>
                </p:extLst>
              </p:nvPr>
            </p:nvGraphicFramePr>
            <p:xfrm>
              <a:off x="1522412" y="3992880"/>
              <a:ext cx="9601200" cy="22289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4050422707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3623574317"/>
                        </a:ext>
                      </a:extLst>
                    </a:gridCol>
                    <a:gridCol w="2400300">
                      <a:extLst>
                        <a:ext uri="{9D8B030D-6E8A-4147-A177-3AD203B41FA5}">
                          <a16:colId xmlns:a16="http://schemas.microsoft.com/office/drawing/2014/main" val="910289477"/>
                        </a:ext>
                      </a:extLst>
                    </a:gridCol>
                    <a:gridCol w="2400300">
                      <a:extLst>
                        <a:ext uri="{9D8B030D-6E8A-4147-A177-3AD203B41FA5}">
                          <a16:colId xmlns:a16="http://schemas.microsoft.com/office/drawing/2014/main" val="2681105278"/>
                        </a:ext>
                      </a:extLst>
                    </a:gridCol>
                  </a:tblGrid>
                  <a:tr h="6025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C17</a:t>
                          </a:r>
                          <a:r>
                            <a:rPr lang="en-US" baseline="0" dirty="0"/>
                            <a:t> circuit </a:t>
                          </a:r>
                        </a:p>
                        <a:p>
                          <a:pPr algn="ctr"/>
                          <a:r>
                            <a:rPr lang="en-US" dirty="0"/>
                            <a:t>Fault Sites</a:t>
                          </a:r>
                        </a:p>
                      </a:txBody>
                      <a:tcPr marL="44823" marR="4482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Grover’s</a:t>
                          </a:r>
                          <a:r>
                            <a:rPr lang="en-US" sz="2400" baseline="0" dirty="0"/>
                            <a:t> quantum search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baseline="0" dirty="0"/>
                            <a:t> 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baseline="0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400" baseline="0" dirty="0"/>
                            <a:t>)</a:t>
                          </a:r>
                        </a:p>
                      </a:txBody>
                      <a:tcPr marL="44823" marR="44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Version 1 Algorithm</a:t>
                          </a:r>
                        </a:p>
                      </a:txBody>
                      <a:tcPr marL="44823" marR="44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Random</a:t>
                          </a:r>
                        </a:p>
                        <a:p>
                          <a:pPr algn="ctr"/>
                          <a:r>
                            <a:rPr lang="en-US" dirty="0"/>
                            <a:t>Search</a:t>
                          </a:r>
                        </a:p>
                      </a:txBody>
                      <a:tcPr marL="44823" marR="44823"/>
                    </a:tc>
                    <a:extLst>
                      <a:ext uri="{0D108BD9-81ED-4DB2-BD59-A6C34878D82A}">
                        <a16:rowId xmlns:a16="http://schemas.microsoft.com/office/drawing/2014/main" val="3139995286"/>
                      </a:ext>
                    </a:extLst>
                  </a:tr>
                  <a:tr h="40054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44823" marR="44823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Average number of iterations (out of 100 trials)</a:t>
                          </a:r>
                        </a:p>
                      </a:txBody>
                      <a:tcPr marL="44823" marR="44823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44823" marR="44823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44823" marR="44823"/>
                    </a:tc>
                    <a:extLst>
                      <a:ext uri="{0D108BD9-81ED-4DB2-BD59-A6C34878D82A}">
                        <a16:rowId xmlns:a16="http://schemas.microsoft.com/office/drawing/2014/main" val="862254317"/>
                      </a:ext>
                    </a:extLst>
                  </a:tr>
                  <a:tr h="400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Site 1 (stuck-at 1)</a:t>
                          </a:r>
                        </a:p>
                      </a:txBody>
                      <a:tcPr marL="44823" marR="44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&lt;6</a:t>
                          </a:r>
                        </a:p>
                      </a:txBody>
                      <a:tcPr marL="44823" marR="44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 marL="44823" marR="44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 marL="44823" marR="44823"/>
                    </a:tc>
                    <a:extLst>
                      <a:ext uri="{0D108BD9-81ED-4DB2-BD59-A6C34878D82A}">
                        <a16:rowId xmlns:a16="http://schemas.microsoft.com/office/drawing/2014/main" val="3372918936"/>
                      </a:ext>
                    </a:extLst>
                  </a:tr>
                  <a:tr h="400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Site 2 (stuck-at 1)</a:t>
                          </a:r>
                        </a:p>
                      </a:txBody>
                      <a:tcPr marL="44823" marR="44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&lt;6</a:t>
                          </a:r>
                        </a:p>
                      </a:txBody>
                      <a:tcPr marL="44823" marR="44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 marL="44823" marR="44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 marL="44823" marR="44823"/>
                    </a:tc>
                    <a:extLst>
                      <a:ext uri="{0D108BD9-81ED-4DB2-BD59-A6C34878D82A}">
                        <a16:rowId xmlns:a16="http://schemas.microsoft.com/office/drawing/2014/main" val="9326253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Content Placeholder 11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047149585"/>
                  </p:ext>
                </p:extLst>
              </p:nvPr>
            </p:nvGraphicFramePr>
            <p:xfrm>
              <a:off x="1522412" y="3992880"/>
              <a:ext cx="9601200" cy="22289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4050422707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3623574317"/>
                        </a:ext>
                      </a:extLst>
                    </a:gridCol>
                    <a:gridCol w="2400300">
                      <a:extLst>
                        <a:ext uri="{9D8B030D-6E8A-4147-A177-3AD203B41FA5}">
                          <a16:colId xmlns:a16="http://schemas.microsoft.com/office/drawing/2014/main" val="910289477"/>
                        </a:ext>
                      </a:extLst>
                    </a:gridCol>
                    <a:gridCol w="2400300">
                      <a:extLst>
                        <a:ext uri="{9D8B030D-6E8A-4147-A177-3AD203B41FA5}">
                          <a16:colId xmlns:a16="http://schemas.microsoft.com/office/drawing/2014/main" val="2681105278"/>
                        </a:ext>
                      </a:extLst>
                    </a:gridCol>
                  </a:tblGrid>
                  <a:tr h="8573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C17</a:t>
                          </a:r>
                          <a:r>
                            <a:rPr lang="en-US" baseline="0" dirty="0"/>
                            <a:t> circuit </a:t>
                          </a:r>
                        </a:p>
                        <a:p>
                          <a:pPr algn="ctr"/>
                          <a:r>
                            <a:rPr lang="en-US" dirty="0"/>
                            <a:t>Fault Sites</a:t>
                          </a:r>
                        </a:p>
                      </a:txBody>
                      <a:tcPr marL="44823" marR="44823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23" marR="44823">
                        <a:blipFill>
                          <a:blip r:embed="rId2"/>
                          <a:stretch>
                            <a:fillRect l="-91041" t="-5674" r="-191768" b="-175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Version 1 Algorithm</a:t>
                          </a:r>
                        </a:p>
                      </a:txBody>
                      <a:tcPr marL="44823" marR="44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Random</a:t>
                          </a:r>
                        </a:p>
                        <a:p>
                          <a:pPr algn="ctr"/>
                          <a:r>
                            <a:rPr lang="en-US" dirty="0"/>
                            <a:t>Search</a:t>
                          </a:r>
                        </a:p>
                      </a:txBody>
                      <a:tcPr marL="44823" marR="44823"/>
                    </a:tc>
                    <a:extLst>
                      <a:ext uri="{0D108BD9-81ED-4DB2-BD59-A6C34878D82A}">
                        <a16:rowId xmlns:a16="http://schemas.microsoft.com/office/drawing/2014/main" val="313999528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44823" marR="44823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Average number of iterations (out of 100 trials)</a:t>
                          </a:r>
                        </a:p>
                      </a:txBody>
                      <a:tcPr marL="44823" marR="44823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44823" marR="44823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44823" marR="44823"/>
                    </a:tc>
                    <a:extLst>
                      <a:ext uri="{0D108BD9-81ED-4DB2-BD59-A6C34878D82A}">
                        <a16:rowId xmlns:a16="http://schemas.microsoft.com/office/drawing/2014/main" val="86225431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Site 1 (stuck-at 1)</a:t>
                          </a:r>
                        </a:p>
                      </a:txBody>
                      <a:tcPr marL="44823" marR="44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&lt;6</a:t>
                          </a:r>
                        </a:p>
                      </a:txBody>
                      <a:tcPr marL="44823" marR="44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 marL="44823" marR="44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 marL="44823" marR="44823"/>
                    </a:tc>
                    <a:extLst>
                      <a:ext uri="{0D108BD9-81ED-4DB2-BD59-A6C34878D82A}">
                        <a16:rowId xmlns:a16="http://schemas.microsoft.com/office/drawing/2014/main" val="33729189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Site 2 (stuck-at 1)</a:t>
                          </a:r>
                        </a:p>
                      </a:txBody>
                      <a:tcPr marL="44823" marR="44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&lt;6</a:t>
                          </a:r>
                        </a:p>
                      </a:txBody>
                      <a:tcPr marL="44823" marR="44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 marL="44823" marR="44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 marL="44823" marR="44823"/>
                    </a:tc>
                    <a:extLst>
                      <a:ext uri="{0D108BD9-81ED-4DB2-BD59-A6C34878D82A}">
                        <a16:rowId xmlns:a16="http://schemas.microsoft.com/office/drawing/2014/main" val="9326253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1522412" y="1371600"/>
            <a:ext cx="10287000" cy="262128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Has 5 primary inputs.</a:t>
            </a:r>
          </a:p>
          <a:p>
            <a:r>
              <a:rPr lang="en-US" sz="3000" dirty="0"/>
              <a:t>Has no hard to detect stuck-at faults.</a:t>
            </a:r>
          </a:p>
          <a:p>
            <a:pPr lvl="1"/>
            <a:r>
              <a:rPr lang="en-US" sz="2600" dirty="0"/>
              <a:t>6 test vectors can detect all possible stuck-at faults.</a:t>
            </a:r>
          </a:p>
          <a:p>
            <a:r>
              <a:rPr lang="en-US" sz="3000" dirty="0"/>
              <a:t>The two target faults have the least number of tests.</a:t>
            </a:r>
          </a:p>
          <a:p>
            <a:r>
              <a:rPr lang="en-US" sz="3000" dirty="0"/>
              <a:t>Test generation was conducted 100 times for each fault.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2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Outline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8883" y="1371600"/>
            <a:ext cx="10360501" cy="5029200"/>
          </a:xfrm>
        </p:spPr>
        <p:txBody>
          <a:bodyPr>
            <a:noAutofit/>
          </a:bodyPr>
          <a:lstStyle/>
          <a:p>
            <a:r>
              <a:rPr lang="en-US" dirty="0"/>
              <a:t>Problem Statement</a:t>
            </a:r>
          </a:p>
          <a:p>
            <a:r>
              <a:rPr lang="en-US" dirty="0"/>
              <a:t>Literature Review</a:t>
            </a:r>
          </a:p>
          <a:p>
            <a:r>
              <a:rPr lang="en-US" dirty="0"/>
              <a:t>Proposed Algorithm</a:t>
            </a:r>
          </a:p>
          <a:p>
            <a:pPr lvl="1"/>
            <a:r>
              <a:rPr lang="en-US" dirty="0"/>
              <a:t>Version 1</a:t>
            </a:r>
          </a:p>
          <a:p>
            <a:pPr lvl="2"/>
            <a:r>
              <a:rPr lang="en-US" dirty="0"/>
              <a:t>Outline and Results</a:t>
            </a:r>
          </a:p>
          <a:p>
            <a:pPr lvl="1"/>
            <a:r>
              <a:rPr lang="en-US" dirty="0"/>
              <a:t>Version 2</a:t>
            </a:r>
          </a:p>
          <a:p>
            <a:pPr lvl="2"/>
            <a:r>
              <a:rPr lang="en-US" dirty="0"/>
              <a:t>Outline and Results</a:t>
            </a:r>
          </a:p>
          <a:p>
            <a:pPr lvl="1"/>
            <a:r>
              <a:rPr lang="en-US" dirty="0"/>
              <a:t>Version 3</a:t>
            </a:r>
          </a:p>
          <a:p>
            <a:pPr lvl="2"/>
            <a:r>
              <a:rPr lang="en-US" dirty="0"/>
              <a:t>Working Example</a:t>
            </a:r>
          </a:p>
          <a:p>
            <a:pPr lvl="2"/>
            <a:r>
              <a:rPr lang="en-US" dirty="0"/>
              <a:t>Results</a:t>
            </a:r>
          </a:p>
          <a:p>
            <a:r>
              <a:rPr lang="en-US" dirty="0"/>
              <a:t>Conclusion and Future Work</a:t>
            </a:r>
          </a:p>
        </p:txBody>
      </p:sp>
      <p:pic>
        <p:nvPicPr>
          <p:cNvPr id="4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Version 1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371600"/>
            <a:ext cx="10360501" cy="4792469"/>
          </a:xfrm>
        </p:spPr>
        <p:txBody>
          <a:bodyPr/>
          <a:lstStyle/>
          <a:p>
            <a:r>
              <a:rPr lang="en-US" dirty="0"/>
              <a:t>Showed an important proof of concept that failure avoidance can theoretically work.</a:t>
            </a:r>
          </a:p>
          <a:p>
            <a:r>
              <a:rPr lang="en-US" dirty="0"/>
              <a:t>Struggled with attaining speedup in larger circuits.</a:t>
            </a:r>
          </a:p>
          <a:p>
            <a:pPr lvl="1"/>
            <a:r>
              <a:rPr lang="en-US" dirty="0"/>
              <a:t>Problem akin to searching for “Needle in a haystack.”</a:t>
            </a:r>
          </a:p>
          <a:p>
            <a:r>
              <a:rPr lang="en-US" dirty="0"/>
              <a:t>Correct test vector got lost in all the ‘noise of failed vectors’.</a:t>
            </a:r>
          </a:p>
          <a:p>
            <a:r>
              <a:rPr lang="en-US" dirty="0"/>
              <a:t>Failed vectors are too many but some of them contain useful information.</a:t>
            </a:r>
          </a:p>
          <a:p>
            <a:pPr lvl="1"/>
            <a:r>
              <a:rPr lang="en-US" dirty="0"/>
              <a:t>Some of them contain activation or propagation vector information.</a:t>
            </a:r>
          </a:p>
          <a:p>
            <a:r>
              <a:rPr lang="en-US" dirty="0"/>
              <a:t>Version 2 addresses these issues.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Version 2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371600"/>
            <a:ext cx="10360501" cy="4953000"/>
          </a:xfrm>
        </p:spPr>
        <p:txBody>
          <a:bodyPr>
            <a:normAutofit/>
          </a:bodyPr>
          <a:lstStyle/>
          <a:p>
            <a:r>
              <a:rPr lang="en-US" sz="3100" dirty="0"/>
              <a:t>Main conjecture is to avoid vectors with properties similar to known failed test vectors.</a:t>
            </a:r>
          </a:p>
          <a:p>
            <a:pPr lvl="1"/>
            <a:r>
              <a:rPr lang="en-US" sz="2600" dirty="0"/>
              <a:t>The direction of search gets skewed towards the correct test vector.</a:t>
            </a:r>
          </a:p>
          <a:p>
            <a:r>
              <a:rPr lang="en-US" sz="3000" dirty="0"/>
              <a:t>Also learn from failed vectors and glean information so as to make them a partial success.</a:t>
            </a:r>
          </a:p>
          <a:p>
            <a:r>
              <a:rPr lang="en-US" sz="3100" dirty="0"/>
              <a:t>Test vectors in the vector space are classified into three categories:</a:t>
            </a:r>
          </a:p>
          <a:p>
            <a:pPr lvl="1"/>
            <a:r>
              <a:rPr lang="en-US" sz="2600" dirty="0"/>
              <a:t>Activation vectors</a:t>
            </a:r>
          </a:p>
          <a:p>
            <a:pPr lvl="1"/>
            <a:r>
              <a:rPr lang="en-US" sz="2600" dirty="0"/>
              <a:t>Propagation vectors</a:t>
            </a:r>
          </a:p>
          <a:p>
            <a:pPr lvl="1"/>
            <a:r>
              <a:rPr lang="en-US" sz="2600" dirty="0"/>
              <a:t>Failed vectors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8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Classification of Test Vectors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2" y="1295400"/>
            <a:ext cx="6152279" cy="4650315"/>
          </a:xfrm>
        </p:spPr>
      </p:pic>
      <p:sp>
        <p:nvSpPr>
          <p:cNvPr id="12" name="Content Placeholder 11"/>
          <p:cNvSpPr txBox="1">
            <a:spLocks/>
          </p:cNvSpPr>
          <p:nvPr/>
        </p:nvSpPr>
        <p:spPr>
          <a:xfrm>
            <a:off x="379412" y="5943600"/>
            <a:ext cx="11582400" cy="609600"/>
          </a:xfrm>
          <a:prstGeom prst="rect">
            <a:avLst/>
          </a:prstGeom>
        </p:spPr>
        <p:txBody>
          <a:bodyPr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US" sz="2100" dirty="0"/>
              <a:t>Classification of vectors in three categories for stuck-at fault [Venkatasubramanian and Agrawal, 2015].</a:t>
            </a:r>
          </a:p>
        </p:txBody>
      </p:sp>
    </p:spTree>
    <p:extLst>
      <p:ext uri="{BB962C8B-B14F-4D97-AF65-F5344CB8AC3E}">
        <p14:creationId xmlns:p14="http://schemas.microsoft.com/office/powerpoint/2010/main" val="284902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371600"/>
            <a:ext cx="10360501" cy="4792469"/>
          </a:xfrm>
        </p:spPr>
        <p:txBody>
          <a:bodyPr/>
          <a:lstStyle/>
          <a:p>
            <a:r>
              <a:rPr lang="en-US" dirty="0"/>
              <a:t>Initialize weighted probabilities of each PI bit being "1" to 0.50 and extract a vector.</a:t>
            </a:r>
          </a:p>
          <a:p>
            <a:r>
              <a:rPr lang="en-US" dirty="0"/>
              <a:t>Use a fault simulator to check if the vector is a test. If it is, stop. Else, check if it is an activation or a propagation vector.</a:t>
            </a:r>
          </a:p>
          <a:p>
            <a:r>
              <a:rPr lang="en-US" dirty="0"/>
              <a:t>Add test vector to the failed vector list if neither and recalculate weighted probabilities of all PIs.</a:t>
            </a:r>
          </a:p>
          <a:p>
            <a:pPr lvl="1"/>
            <a:r>
              <a:rPr lang="en-US" dirty="0"/>
              <a:t>Invert the weighted probability and extract a bit value from the new calculated probability.</a:t>
            </a:r>
          </a:p>
          <a:p>
            <a:r>
              <a:rPr lang="en-US" dirty="0"/>
              <a:t>Operation performed till an activation or a propagation vector is extracted.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Implementation (contd..)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447800"/>
            <a:ext cx="10360501" cy="4716269"/>
          </a:xfrm>
        </p:spPr>
        <p:txBody>
          <a:bodyPr/>
          <a:lstStyle/>
          <a:p>
            <a:r>
              <a:rPr lang="en-US" sz="3200" dirty="0"/>
              <a:t>Derive new vectors using weights which extracted previous activation/propagation vector.</a:t>
            </a:r>
          </a:p>
          <a:p>
            <a:r>
              <a:rPr lang="en-US" sz="3200" dirty="0"/>
              <a:t>Tweak the weights in smaller increments utilizing the failed vector weights for direction.</a:t>
            </a:r>
          </a:p>
          <a:p>
            <a:r>
              <a:rPr lang="en-US" sz="3200" dirty="0"/>
              <a:t>Idea is move towards the intersection of activation and propagation vectors when inside "region of desirability".</a:t>
            </a:r>
          </a:p>
          <a:p>
            <a:pPr lvl="1"/>
            <a:r>
              <a:rPr lang="en-US" sz="2800" dirty="0"/>
              <a:t>Avoid going back to failed vector region.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Version 2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23834127"/>
                  </p:ext>
                </p:extLst>
              </p:nvPr>
            </p:nvGraphicFramePr>
            <p:xfrm>
              <a:off x="989012" y="1371600"/>
              <a:ext cx="10437810" cy="499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7562">
                      <a:extLst>
                        <a:ext uri="{9D8B030D-6E8A-4147-A177-3AD203B41FA5}">
                          <a16:colId xmlns:a16="http://schemas.microsoft.com/office/drawing/2014/main" val="1427156005"/>
                        </a:ext>
                      </a:extLst>
                    </a:gridCol>
                    <a:gridCol w="1797050">
                      <a:extLst>
                        <a:ext uri="{9D8B030D-6E8A-4147-A177-3AD203B41FA5}">
                          <a16:colId xmlns:a16="http://schemas.microsoft.com/office/drawing/2014/main" val="2523547534"/>
                        </a:ext>
                      </a:extLst>
                    </a:gridCol>
                    <a:gridCol w="2378074">
                      <a:extLst>
                        <a:ext uri="{9D8B030D-6E8A-4147-A177-3AD203B41FA5}">
                          <a16:colId xmlns:a16="http://schemas.microsoft.com/office/drawing/2014/main" val="315894935"/>
                        </a:ext>
                      </a:extLst>
                    </a:gridCol>
                    <a:gridCol w="2087562">
                      <a:extLst>
                        <a:ext uri="{9D8B030D-6E8A-4147-A177-3AD203B41FA5}">
                          <a16:colId xmlns:a16="http://schemas.microsoft.com/office/drawing/2014/main" val="268119301"/>
                        </a:ext>
                      </a:extLst>
                    </a:gridCol>
                    <a:gridCol w="2087562">
                      <a:extLst>
                        <a:ext uri="{9D8B030D-6E8A-4147-A177-3AD203B41FA5}">
                          <a16:colId xmlns:a16="http://schemas.microsoft.com/office/drawing/2014/main" val="3455389374"/>
                        </a:ext>
                      </a:extLst>
                    </a:gridCol>
                  </a:tblGrid>
                  <a:tr h="669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Benchmark</a:t>
                          </a:r>
                          <a:r>
                            <a:rPr lang="en-US" sz="2200" baseline="0" dirty="0"/>
                            <a:t> </a:t>
                          </a:r>
                          <a:r>
                            <a:rPr lang="en-US" sz="2200" dirty="0"/>
                            <a:t>Circuit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Search space size, N = 2</a:t>
                          </a:r>
                          <a:r>
                            <a:rPr lang="en-US" sz="2200" baseline="30000" dirty="0"/>
                            <a:t>#PI</a:t>
                          </a:r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Grover’s</a:t>
                          </a:r>
                          <a:r>
                            <a:rPr lang="en-US" sz="2200" baseline="0" dirty="0"/>
                            <a:t> quantum search</a:t>
                          </a:r>
                          <a:r>
                            <a:rPr lang="en-US" sz="2200" dirty="0"/>
                            <a:t> </a:t>
                          </a:r>
                          <a:r>
                            <a:rPr lang="en-US" sz="2200" baseline="0" dirty="0"/>
                            <a:t> 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1" i="1" baseline="0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200" baseline="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aseline="0" dirty="0"/>
                            <a:t>Version 2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Random search</a:t>
                          </a:r>
                        </a:p>
                        <a:p>
                          <a:pPr algn="ctr"/>
                          <a:r>
                            <a:rPr lang="en-US" sz="2200" baseline="0" dirty="0"/>
                            <a:t>( ~ N/2)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02450678"/>
                      </a:ext>
                    </a:extLst>
                  </a:tr>
                  <a:tr h="375090"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solidFill>
                                <a:schemeClr val="bg1"/>
                              </a:solidFill>
                            </a:rPr>
                            <a:t>Average number of iterations (out of 100 trials)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29986969"/>
                      </a:ext>
                    </a:extLst>
                  </a:tr>
                  <a:tr h="669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Test circuit</a:t>
                          </a:r>
                        </a:p>
                        <a:p>
                          <a:pPr algn="ctr"/>
                          <a:r>
                            <a:rPr lang="en-US" sz="2200" dirty="0"/>
                            <a:t>(#PI</a:t>
                          </a:r>
                          <a:r>
                            <a:rPr lang="en-US" sz="2200" baseline="0" dirty="0"/>
                            <a:t> = 6)</a:t>
                          </a:r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00B050"/>
                              </a:solidFill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FF0000"/>
                              </a:solidFill>
                            </a:rPr>
                            <a:t>34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1926600"/>
                      </a:ext>
                    </a:extLst>
                  </a:tr>
                  <a:tr h="669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ALU control</a:t>
                          </a:r>
                        </a:p>
                        <a:p>
                          <a:pPr algn="ctr"/>
                          <a:r>
                            <a:rPr lang="en-US" sz="2200" dirty="0"/>
                            <a:t>(#PI = 7)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128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00B050"/>
                              </a:solidFill>
                            </a:rPr>
                            <a:t>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FF0000"/>
                              </a:solidFill>
                            </a:rPr>
                            <a:t>62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1665346"/>
                      </a:ext>
                    </a:extLst>
                  </a:tr>
                  <a:tr h="669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Decoder</a:t>
                          </a:r>
                        </a:p>
                        <a:p>
                          <a:pPr algn="ctr"/>
                          <a:r>
                            <a:rPr lang="en-US" sz="2200" baseline="0" dirty="0"/>
                            <a:t>(#PI = 8)</a:t>
                          </a:r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256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00B050"/>
                              </a:solidFill>
                            </a:rPr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FF0000"/>
                              </a:solidFill>
                            </a:rPr>
                            <a:t>133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6974715"/>
                      </a:ext>
                    </a:extLst>
                  </a:tr>
                  <a:tr h="669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Ones Counter</a:t>
                          </a:r>
                        </a:p>
                        <a:p>
                          <a:pPr algn="ctr"/>
                          <a:r>
                            <a:rPr lang="en-US" sz="2200" dirty="0"/>
                            <a:t>(#PI = 9)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512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00B050"/>
                              </a:solidFill>
                            </a:rPr>
                            <a:t>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76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FF0000"/>
                              </a:solidFill>
                            </a:rPr>
                            <a:t>288</a:t>
                          </a:r>
                          <a:endParaRPr lang="en-US" sz="2200" baseline="30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66006199"/>
                      </a:ext>
                    </a:extLst>
                  </a:tr>
                  <a:tr h="669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CAVL coder</a:t>
                          </a:r>
                        </a:p>
                        <a:p>
                          <a:pPr algn="ctr"/>
                          <a:r>
                            <a:rPr lang="en-US" sz="2200" dirty="0"/>
                            <a:t>(#PI = 10)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1024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00B050"/>
                              </a:solidFill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132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solidFill>
                                <a:srgbClr val="FF0000"/>
                              </a:solidFill>
                            </a:rPr>
                            <a:t>500</a:t>
                          </a:r>
                          <a:endParaRPr lang="en-US" sz="2200" baseline="30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40973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23834127"/>
                  </p:ext>
                </p:extLst>
              </p:nvPr>
            </p:nvGraphicFramePr>
            <p:xfrm>
              <a:off x="989012" y="1371600"/>
              <a:ext cx="10437810" cy="499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7562">
                      <a:extLst>
                        <a:ext uri="{9D8B030D-6E8A-4147-A177-3AD203B41FA5}">
                          <a16:colId xmlns:a16="http://schemas.microsoft.com/office/drawing/2014/main" val="1427156005"/>
                        </a:ext>
                      </a:extLst>
                    </a:gridCol>
                    <a:gridCol w="1797050">
                      <a:extLst>
                        <a:ext uri="{9D8B030D-6E8A-4147-A177-3AD203B41FA5}">
                          <a16:colId xmlns:a16="http://schemas.microsoft.com/office/drawing/2014/main" val="2523547534"/>
                        </a:ext>
                      </a:extLst>
                    </a:gridCol>
                    <a:gridCol w="2378074">
                      <a:extLst>
                        <a:ext uri="{9D8B030D-6E8A-4147-A177-3AD203B41FA5}">
                          <a16:colId xmlns:a16="http://schemas.microsoft.com/office/drawing/2014/main" val="315894935"/>
                        </a:ext>
                      </a:extLst>
                    </a:gridCol>
                    <a:gridCol w="2087562">
                      <a:extLst>
                        <a:ext uri="{9D8B030D-6E8A-4147-A177-3AD203B41FA5}">
                          <a16:colId xmlns:a16="http://schemas.microsoft.com/office/drawing/2014/main" val="268119301"/>
                        </a:ext>
                      </a:extLst>
                    </a:gridCol>
                    <a:gridCol w="2087562">
                      <a:extLst>
                        <a:ext uri="{9D8B030D-6E8A-4147-A177-3AD203B41FA5}">
                          <a16:colId xmlns:a16="http://schemas.microsoft.com/office/drawing/2014/main" val="3455389374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Benchmark</a:t>
                          </a:r>
                          <a:r>
                            <a:rPr lang="en-US" sz="2200" baseline="0" dirty="0"/>
                            <a:t> </a:t>
                          </a:r>
                          <a:r>
                            <a:rPr lang="en-US" sz="2200" dirty="0"/>
                            <a:t>Circuit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Search space size, N = 2</a:t>
                          </a:r>
                          <a:r>
                            <a:rPr lang="en-US" sz="2200" baseline="30000" dirty="0"/>
                            <a:t>#PI</a:t>
                          </a:r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846" t="-5600" r="-176667" b="-5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aseline="0" dirty="0"/>
                            <a:t>Version 2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Random search</a:t>
                          </a:r>
                        </a:p>
                        <a:p>
                          <a:pPr algn="ctr"/>
                          <a:r>
                            <a:rPr lang="en-US" sz="2200" baseline="0" dirty="0"/>
                            <a:t>( ~ N/2)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0245067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solidFill>
                                <a:schemeClr val="bg1"/>
                              </a:solidFill>
                            </a:rPr>
                            <a:t>Average number of iterations (out of 100 trials)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29986969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Test circuit</a:t>
                          </a:r>
                        </a:p>
                        <a:p>
                          <a:pPr algn="ctr"/>
                          <a:r>
                            <a:rPr lang="en-US" sz="2200" dirty="0"/>
                            <a:t>(#PI</a:t>
                          </a:r>
                          <a:r>
                            <a:rPr lang="en-US" sz="2200" baseline="0" dirty="0"/>
                            <a:t> = 6)</a:t>
                          </a:r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00B050"/>
                              </a:solidFill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FF0000"/>
                              </a:solidFill>
                            </a:rPr>
                            <a:t>34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192660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ALU control</a:t>
                          </a:r>
                        </a:p>
                        <a:p>
                          <a:pPr algn="ctr"/>
                          <a:r>
                            <a:rPr lang="en-US" sz="2200" dirty="0"/>
                            <a:t>(#PI = 7)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128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00B050"/>
                              </a:solidFill>
                            </a:rPr>
                            <a:t>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FF0000"/>
                              </a:solidFill>
                            </a:rPr>
                            <a:t>62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166534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Decoder</a:t>
                          </a:r>
                        </a:p>
                        <a:p>
                          <a:pPr algn="ctr"/>
                          <a:r>
                            <a:rPr lang="en-US" sz="2200" baseline="0" dirty="0"/>
                            <a:t>(#PI = 8)</a:t>
                          </a:r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256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00B050"/>
                              </a:solidFill>
                            </a:rPr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FF0000"/>
                              </a:solidFill>
                            </a:rPr>
                            <a:t>133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6974715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Ones Counter</a:t>
                          </a:r>
                        </a:p>
                        <a:p>
                          <a:pPr algn="ctr"/>
                          <a:r>
                            <a:rPr lang="en-US" sz="2200" dirty="0"/>
                            <a:t>(#PI = 9)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512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00B050"/>
                              </a:solidFill>
                            </a:rPr>
                            <a:t>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76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FF0000"/>
                              </a:solidFill>
                            </a:rPr>
                            <a:t>288</a:t>
                          </a:r>
                          <a:endParaRPr lang="en-US" sz="2200" baseline="30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66006199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CAVL coder</a:t>
                          </a:r>
                        </a:p>
                        <a:p>
                          <a:pPr algn="ctr"/>
                          <a:r>
                            <a:rPr lang="en-US" sz="2200" dirty="0"/>
                            <a:t>(#PI = 10)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1024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00B050"/>
                              </a:solidFill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132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solidFill>
                                <a:srgbClr val="FF0000"/>
                              </a:solidFill>
                            </a:rPr>
                            <a:t>500</a:t>
                          </a:r>
                          <a:endParaRPr lang="en-US" sz="2200" baseline="30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40973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8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/>
          <a:lstStyle/>
          <a:p>
            <a:r>
              <a:rPr lang="en-US" dirty="0"/>
              <a:t>CAVL Coder Results (#PIs = 10)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1295400"/>
            <a:ext cx="6424828" cy="4666389"/>
          </a:xfrm>
        </p:spPr>
      </p:pic>
      <p:sp>
        <p:nvSpPr>
          <p:cNvPr id="9" name="TextBox 8"/>
          <p:cNvSpPr txBox="1"/>
          <p:nvPr/>
        </p:nvSpPr>
        <p:spPr>
          <a:xfrm>
            <a:off x="1751012" y="6019800"/>
            <a:ext cx="8938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Iterative search duration distribution to search for the correct test vector.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3612" y="5638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(# iterations)</a:t>
            </a:r>
          </a:p>
        </p:txBody>
      </p:sp>
    </p:spTree>
    <p:extLst>
      <p:ext uri="{BB962C8B-B14F-4D97-AF65-F5344CB8AC3E}">
        <p14:creationId xmlns:p14="http://schemas.microsoft.com/office/powerpoint/2010/main" val="22167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Version 2 Algorithm Complexity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54" y="1404937"/>
            <a:ext cx="9377758" cy="44624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0412" y="59436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 vector search complexity: Average search iterations versus no. of primary inputs</a:t>
            </a:r>
          </a:p>
        </p:txBody>
      </p:sp>
    </p:spTree>
    <p:extLst>
      <p:ext uri="{BB962C8B-B14F-4D97-AF65-F5344CB8AC3E}">
        <p14:creationId xmlns:p14="http://schemas.microsoft.com/office/powerpoint/2010/main" val="412159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Version 2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371600"/>
            <a:ext cx="10360501" cy="4792469"/>
          </a:xfrm>
        </p:spPr>
        <p:txBody>
          <a:bodyPr/>
          <a:lstStyle/>
          <a:p>
            <a:r>
              <a:rPr lang="en-US" dirty="0"/>
              <a:t>Step in the right direction.</a:t>
            </a:r>
          </a:p>
          <a:p>
            <a:r>
              <a:rPr lang="en-US" dirty="0"/>
              <a:t>Use of activation and propagation properties have significant effect on search efficiency.</a:t>
            </a:r>
          </a:p>
          <a:p>
            <a:r>
              <a:rPr lang="en-US" dirty="0"/>
              <a:t>We put all three properties into version 3.</a:t>
            </a:r>
          </a:p>
          <a:p>
            <a:pPr lvl="1"/>
            <a:r>
              <a:rPr lang="en-US" dirty="0"/>
              <a:t>Avoidance of failed vectors.</a:t>
            </a:r>
          </a:p>
          <a:p>
            <a:pPr lvl="1"/>
            <a:r>
              <a:rPr lang="en-US" dirty="0"/>
              <a:t>Utilization of bit correlations among PIs.</a:t>
            </a:r>
          </a:p>
          <a:p>
            <a:pPr lvl="1"/>
            <a:r>
              <a:rPr lang="en-US" dirty="0"/>
              <a:t>Classification of failed vectors into activation and propagation vectors.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Version 3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371600"/>
            <a:ext cx="10360501" cy="4792469"/>
          </a:xfrm>
        </p:spPr>
        <p:txBody>
          <a:bodyPr/>
          <a:lstStyle/>
          <a:p>
            <a:r>
              <a:rPr lang="en-US" sz="3200" dirty="0"/>
              <a:t>Combines the properties of version 1 and version 2.</a:t>
            </a:r>
          </a:p>
          <a:p>
            <a:pPr lvl="1"/>
            <a:r>
              <a:rPr lang="en-US" sz="2800" dirty="0"/>
              <a:t>Utilizes the correlations like version 1.</a:t>
            </a:r>
          </a:p>
          <a:p>
            <a:pPr lvl="1"/>
            <a:r>
              <a:rPr lang="en-US" sz="2800" dirty="0"/>
              <a:t>When a vector is identified as activation or propagation, search is skewed in the appropriate direction.</a:t>
            </a:r>
          </a:p>
          <a:p>
            <a:r>
              <a:rPr lang="en-US" sz="3200" dirty="0"/>
              <a:t>Correlations are quantified in an n x n matrix (‘n’ is number of PIs).</a:t>
            </a:r>
          </a:p>
          <a:p>
            <a:pPr lvl="1"/>
            <a:r>
              <a:rPr lang="en-US" sz="2800" dirty="0"/>
              <a:t>Diagonal values represent independent bit probabilities.</a:t>
            </a:r>
          </a:p>
          <a:p>
            <a:pPr lvl="1"/>
            <a:r>
              <a:rPr lang="en-US" sz="2800" dirty="0"/>
              <a:t>Off-diagonal values represent the conditional probabilities.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84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Problem Statement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8883" y="1371600"/>
            <a:ext cx="10360501" cy="4953000"/>
          </a:xfrm>
        </p:spPr>
        <p:txBody>
          <a:bodyPr>
            <a:normAutofit/>
          </a:bodyPr>
          <a:lstStyle/>
          <a:p>
            <a:r>
              <a:rPr lang="en-US" sz="3200" dirty="0"/>
              <a:t>Given a stuck-at fault, find a test.</a:t>
            </a:r>
          </a:p>
          <a:p>
            <a:pPr lvl="1"/>
            <a:r>
              <a:rPr lang="en-US" sz="2900" dirty="0"/>
              <a:t>Specifically, find tests for hard to detect stuck-at faults.</a:t>
            </a:r>
          </a:p>
          <a:p>
            <a:r>
              <a:rPr lang="en-US" sz="3200" dirty="0"/>
              <a:t>Rephrase the VLSI Testing problem as a database search problem. </a:t>
            </a:r>
          </a:p>
          <a:p>
            <a:pPr lvl="1"/>
            <a:r>
              <a:rPr lang="en-US" sz="2900" dirty="0"/>
              <a:t>Need for research to harness potential of database search.</a:t>
            </a:r>
          </a:p>
          <a:p>
            <a:r>
              <a:rPr lang="en-US" sz="3200" dirty="0"/>
              <a:t>Application of quantum search towards test generation.</a:t>
            </a:r>
          </a:p>
          <a:p>
            <a:pPr lvl="1"/>
            <a:r>
              <a:rPr lang="en-US" sz="2900" dirty="0"/>
              <a:t>Improve the search bottleneck of hard to find tests.</a:t>
            </a:r>
          </a:p>
        </p:txBody>
      </p:sp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Types of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371600"/>
                <a:ext cx="10360501" cy="4792469"/>
              </a:xfrm>
            </p:spPr>
            <p:txBody>
              <a:bodyPr/>
              <a:lstStyle/>
              <a:p>
                <a:r>
                  <a:rPr lang="en-US" dirty="0"/>
                  <a:t>Independent Probabilities:</a:t>
                </a:r>
              </a:p>
              <a:p>
                <a:pPr lvl="1"/>
                <a:r>
                  <a:rPr lang="en-US" dirty="0">
                    <a:solidFill>
                      <a:srgbClr val="FFC000"/>
                    </a:solidFill>
                  </a:rPr>
                  <a:t>P(A = 1) = P(A)</a:t>
                </a:r>
              </a:p>
              <a:p>
                <a:pPr lvl="1"/>
                <a:r>
                  <a:rPr lang="en-US" dirty="0"/>
                  <a:t>P(A = 0) = 1 – P(A)</a:t>
                </a:r>
              </a:p>
              <a:p>
                <a:r>
                  <a:rPr lang="en-US" dirty="0"/>
                  <a:t>Conditional probabilities:</a:t>
                </a:r>
              </a:p>
              <a:p>
                <a:pPr lvl="1"/>
                <a:r>
                  <a:rPr lang="en-US" dirty="0">
                    <a:solidFill>
                      <a:srgbClr val="FFC000"/>
                    </a:solidFill>
                  </a:rPr>
                  <a:t>P(B = 1 | A = 1) = P(B|A)</a:t>
                </a:r>
              </a:p>
              <a:p>
                <a:pPr lvl="1"/>
                <a:r>
                  <a:rPr lang="en-US" dirty="0">
                    <a:solidFill>
                      <a:srgbClr val="FFC000"/>
                    </a:solidFill>
                  </a:rPr>
                  <a:t>P(B = 1 | A = 0) = P(B|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)</a:t>
                </a:r>
              </a:p>
              <a:p>
                <a:pPr lvl="1"/>
                <a:r>
                  <a:rPr lang="en-US" dirty="0"/>
                  <a:t>P(B = 0 | A = 1) = 1 – P(B|A)</a:t>
                </a:r>
              </a:p>
              <a:p>
                <a:pPr lvl="1"/>
                <a:r>
                  <a:rPr lang="en-US" dirty="0"/>
                  <a:t>P(B = 0 | A = 0) = 1 – P(</a:t>
                </a:r>
                <a:r>
                  <a:rPr lang="en-US" dirty="0">
                    <a:solidFill>
                      <a:schemeClr val="tx1"/>
                    </a:solidFill>
                  </a:rPr>
                  <a:t>B|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371600"/>
                <a:ext cx="10360501" cy="4792469"/>
              </a:xfrm>
              <a:blipFill>
                <a:blip r:embed="rId2"/>
                <a:stretch>
                  <a:fillRect l="-765" t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A Working Example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218883" y="1295400"/>
            <a:ext cx="3122929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Failed vector list:</a:t>
            </a:r>
          </a:p>
          <a:p>
            <a:pPr marL="0" indent="0">
              <a:buNone/>
            </a:pPr>
            <a:r>
              <a:rPr lang="en-US" dirty="0"/>
              <a:t>A B C D E F</a:t>
            </a:r>
          </a:p>
          <a:p>
            <a:pPr marL="0" indent="0">
              <a:buNone/>
            </a:pPr>
            <a:r>
              <a:rPr lang="en-US" dirty="0"/>
              <a:t>0 0 1 0 1 0</a:t>
            </a:r>
            <a:br>
              <a:rPr lang="en-US" dirty="0"/>
            </a:br>
            <a:r>
              <a:rPr lang="en-US" dirty="0"/>
              <a:t>1 1 0 1 0 1</a:t>
            </a:r>
            <a:br>
              <a:rPr lang="en-US" dirty="0"/>
            </a:br>
            <a:r>
              <a:rPr lang="en-US" dirty="0"/>
              <a:t>0 1 0 0 1 0</a:t>
            </a:r>
            <a:br>
              <a:rPr lang="en-US" dirty="0"/>
            </a:br>
            <a:r>
              <a:rPr lang="en-US" dirty="0"/>
              <a:t>1 0 0 1 1 1</a:t>
            </a:r>
            <a:br>
              <a:rPr lang="en-US" dirty="0"/>
            </a:br>
            <a:r>
              <a:rPr lang="en-US" dirty="0"/>
              <a:t>1 0 0 0 0 0</a:t>
            </a:r>
            <a:br>
              <a:rPr lang="en-US" dirty="0"/>
            </a:br>
            <a:r>
              <a:rPr lang="en-US" dirty="0"/>
              <a:t>1 0 0 0 0 1</a:t>
            </a:r>
            <a:br>
              <a:rPr lang="en-US" dirty="0"/>
            </a:br>
            <a:r>
              <a:rPr lang="en-US" dirty="0"/>
              <a:t>0 1 0 0 1 1</a:t>
            </a:r>
            <a:br>
              <a:rPr lang="en-US" dirty="0"/>
            </a:br>
            <a:r>
              <a:rPr lang="en-US" dirty="0"/>
              <a:t>0 0 0 0 0 0</a:t>
            </a:r>
            <a:br>
              <a:rPr lang="en-US" dirty="0"/>
            </a:br>
            <a:r>
              <a:rPr lang="en-US" dirty="0"/>
              <a:t>1 0 0 0 1 0</a:t>
            </a:r>
            <a:br>
              <a:rPr lang="en-US" dirty="0"/>
            </a:br>
            <a:r>
              <a:rPr lang="en-US" dirty="0"/>
              <a:t>1 1 1 1 0 0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t="6723" r="3054" b="5863"/>
          <a:stretch/>
        </p:blipFill>
        <p:spPr>
          <a:xfrm>
            <a:off x="3275012" y="2057400"/>
            <a:ext cx="8581174" cy="3657600"/>
          </a:xfrm>
        </p:spPr>
      </p:pic>
    </p:spTree>
    <p:extLst>
      <p:ext uri="{BB962C8B-B14F-4D97-AF65-F5344CB8AC3E}">
        <p14:creationId xmlns:p14="http://schemas.microsoft.com/office/powerpoint/2010/main" val="30999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Working Example (contd..)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218883" y="1295400"/>
            <a:ext cx="3656329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Failed vector list:</a:t>
            </a:r>
          </a:p>
          <a:p>
            <a:pPr marL="0" indent="0">
              <a:buNone/>
            </a:pPr>
            <a:r>
              <a:rPr lang="en-US" dirty="0"/>
              <a:t>A B C D E F</a:t>
            </a:r>
          </a:p>
          <a:p>
            <a:pPr marL="0" indent="0">
              <a:buNone/>
            </a:pPr>
            <a:r>
              <a:rPr lang="en-US" dirty="0"/>
              <a:t>0 0 1 0 1 0</a:t>
            </a:r>
            <a:br>
              <a:rPr lang="en-US" dirty="0"/>
            </a:br>
            <a:r>
              <a:rPr lang="en-US" dirty="0"/>
              <a:t>1 1 0 1 0 1</a:t>
            </a:r>
            <a:br>
              <a:rPr lang="en-US" dirty="0"/>
            </a:br>
            <a:r>
              <a:rPr lang="en-US" dirty="0"/>
              <a:t>0 1 0 0 1 0</a:t>
            </a:r>
            <a:br>
              <a:rPr lang="en-US" dirty="0"/>
            </a:br>
            <a:r>
              <a:rPr lang="en-US" dirty="0"/>
              <a:t>1 0 0 1 1 1</a:t>
            </a:r>
            <a:br>
              <a:rPr lang="en-US" dirty="0"/>
            </a:br>
            <a:r>
              <a:rPr lang="en-US" dirty="0"/>
              <a:t>1 0 0 0 0 0</a:t>
            </a:r>
            <a:br>
              <a:rPr lang="en-US" dirty="0"/>
            </a:br>
            <a:r>
              <a:rPr lang="en-US" dirty="0"/>
              <a:t>1 0 0 0 0 1</a:t>
            </a:r>
            <a:br>
              <a:rPr lang="en-US" dirty="0"/>
            </a:br>
            <a:r>
              <a:rPr lang="en-US" dirty="0"/>
              <a:t>0 1 0 0 1 1</a:t>
            </a:r>
            <a:br>
              <a:rPr lang="en-US" dirty="0"/>
            </a:br>
            <a:r>
              <a:rPr lang="en-US" dirty="0"/>
              <a:t>0 0 0 0 0 0</a:t>
            </a:r>
            <a:br>
              <a:rPr lang="en-US" dirty="0"/>
            </a:br>
            <a:r>
              <a:rPr lang="en-US" dirty="0"/>
              <a:t>1 0 0 0 1 0</a:t>
            </a:r>
            <a:br>
              <a:rPr lang="en-US" dirty="0"/>
            </a:br>
            <a:r>
              <a:rPr lang="en-US" dirty="0"/>
              <a:t>1 1 1 1 0 0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940427"/>
              </p:ext>
            </p:extLst>
          </p:nvPr>
        </p:nvGraphicFramePr>
        <p:xfrm>
          <a:off x="4265613" y="1765300"/>
          <a:ext cx="7162799" cy="41783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23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536287825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I/P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02544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1346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13412" y="1295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P(A = 1)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89612" y="1676402"/>
            <a:ext cx="457200" cy="83819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66012" y="12909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P(B = 1 | A = 1)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856412" y="1676402"/>
            <a:ext cx="1600200" cy="83819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94212" y="6015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P(A = 1 | B = 1)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561012" y="3429000"/>
            <a:ext cx="228600" cy="25908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80212" y="6015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P(C = 1 | D = 1)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694612" y="4572000"/>
            <a:ext cx="152400" cy="16002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40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9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Working Example (contd..)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218883" y="1295400"/>
            <a:ext cx="3656329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Failed vector list:</a:t>
            </a:r>
          </a:p>
          <a:p>
            <a:pPr marL="0" indent="0">
              <a:buNone/>
            </a:pPr>
            <a:r>
              <a:rPr lang="en-US" dirty="0"/>
              <a:t>A B C D E F</a:t>
            </a:r>
          </a:p>
          <a:p>
            <a:pPr marL="0" indent="0">
              <a:buNone/>
            </a:pPr>
            <a:r>
              <a:rPr lang="en-US" dirty="0"/>
              <a:t>0 0 1 0 1 0</a:t>
            </a:r>
            <a:br>
              <a:rPr lang="en-US" dirty="0"/>
            </a:br>
            <a:r>
              <a:rPr lang="en-US" dirty="0"/>
              <a:t>1 1 0 1 0 1</a:t>
            </a:r>
            <a:br>
              <a:rPr lang="en-US" dirty="0"/>
            </a:br>
            <a:r>
              <a:rPr lang="en-US" dirty="0"/>
              <a:t>0 1 0 0 1 0</a:t>
            </a:r>
            <a:br>
              <a:rPr lang="en-US" dirty="0"/>
            </a:br>
            <a:r>
              <a:rPr lang="en-US" dirty="0"/>
              <a:t>1 0 0 1 1 1</a:t>
            </a:r>
            <a:br>
              <a:rPr lang="en-US" dirty="0"/>
            </a:br>
            <a:r>
              <a:rPr lang="en-US" dirty="0"/>
              <a:t>1 0 0 0 0 0</a:t>
            </a:r>
            <a:br>
              <a:rPr lang="en-US" dirty="0"/>
            </a:br>
            <a:r>
              <a:rPr lang="en-US" dirty="0"/>
              <a:t>1 0 0 0 0 1</a:t>
            </a:r>
            <a:br>
              <a:rPr lang="en-US" dirty="0"/>
            </a:br>
            <a:r>
              <a:rPr lang="en-US" dirty="0"/>
              <a:t>0 1 0 0 1 1</a:t>
            </a:r>
            <a:br>
              <a:rPr lang="en-US" dirty="0"/>
            </a:br>
            <a:r>
              <a:rPr lang="en-US" dirty="0"/>
              <a:t>0 0 0 0 0 0</a:t>
            </a:r>
            <a:br>
              <a:rPr lang="en-US" dirty="0"/>
            </a:br>
            <a:r>
              <a:rPr lang="en-US" dirty="0"/>
              <a:t>1 0 0 0 1 0</a:t>
            </a:r>
            <a:br>
              <a:rPr lang="en-US" dirty="0"/>
            </a:br>
            <a:r>
              <a:rPr lang="en-US" dirty="0"/>
              <a:t>1 1 1 1 0 0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403359"/>
              </p:ext>
            </p:extLst>
          </p:nvPr>
        </p:nvGraphicFramePr>
        <p:xfrm>
          <a:off x="4494213" y="1524000"/>
          <a:ext cx="7162799" cy="41783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23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536287825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I/P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453363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1346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43540" y="101565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P(B = 1 | A = 0)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161212" y="1347143"/>
            <a:ext cx="420528" cy="89247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90640" y="5791200"/>
            <a:ext cx="822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P(A = 1) = 0.60           P(A = 1) = 0.40               A = 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14028" y="6019800"/>
            <a:ext cx="723184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85828" y="6019800"/>
            <a:ext cx="1104184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22812" y="5638800"/>
            <a:ext cx="1065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Invert</a:t>
            </a:r>
          </a:p>
          <a:p>
            <a:pPr algn="ctr"/>
            <a:r>
              <a:rPr lang="en-US" sz="2000" dirty="0"/>
              <a:t>Prob.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240" y="5616714"/>
            <a:ext cx="12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Generate</a:t>
            </a:r>
          </a:p>
          <a:p>
            <a:pPr algn="ctr"/>
            <a:r>
              <a:rPr lang="en-US" sz="2000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394447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Working Example (contd..)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218883" y="1295400"/>
            <a:ext cx="3199129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Failed vector list:</a:t>
            </a:r>
          </a:p>
          <a:p>
            <a:pPr marL="0" indent="0">
              <a:buNone/>
            </a:pPr>
            <a:r>
              <a:rPr lang="en-US" dirty="0"/>
              <a:t>A B C D E F</a:t>
            </a:r>
          </a:p>
          <a:p>
            <a:pPr marL="0" indent="0">
              <a:buNone/>
            </a:pPr>
            <a:r>
              <a:rPr lang="en-US" dirty="0"/>
              <a:t>0 0 1 0 1 0</a:t>
            </a:r>
            <a:br>
              <a:rPr lang="en-US" dirty="0"/>
            </a:br>
            <a:r>
              <a:rPr lang="en-US" dirty="0"/>
              <a:t>1 1 0 1 0 1</a:t>
            </a:r>
            <a:br>
              <a:rPr lang="en-US" dirty="0"/>
            </a:br>
            <a:r>
              <a:rPr lang="en-US" dirty="0"/>
              <a:t>0 1 0 0 1 0</a:t>
            </a:r>
            <a:br>
              <a:rPr lang="en-US" dirty="0"/>
            </a:br>
            <a:r>
              <a:rPr lang="en-US" dirty="0"/>
              <a:t>1 0 0 1 1 1</a:t>
            </a:r>
            <a:br>
              <a:rPr lang="en-US" dirty="0"/>
            </a:br>
            <a:r>
              <a:rPr lang="en-US" dirty="0"/>
              <a:t>1 0 0 0 0 0</a:t>
            </a:r>
            <a:br>
              <a:rPr lang="en-US" dirty="0"/>
            </a:br>
            <a:r>
              <a:rPr lang="en-US" dirty="0"/>
              <a:t>1 0 0 0 0 1</a:t>
            </a:r>
            <a:br>
              <a:rPr lang="en-US" dirty="0"/>
            </a:br>
            <a:r>
              <a:rPr lang="en-US" dirty="0"/>
              <a:t>0 1 0 0 1 1</a:t>
            </a:r>
            <a:br>
              <a:rPr lang="en-US" dirty="0"/>
            </a:br>
            <a:r>
              <a:rPr lang="en-US" dirty="0"/>
              <a:t>0 0 0 0 0 0</a:t>
            </a:r>
            <a:br>
              <a:rPr lang="en-US" dirty="0"/>
            </a:br>
            <a:r>
              <a:rPr lang="en-US" dirty="0"/>
              <a:t>1 0 0 0 1 0</a:t>
            </a:r>
            <a:br>
              <a:rPr lang="en-US" dirty="0"/>
            </a:br>
            <a:r>
              <a:rPr lang="en-US" dirty="0"/>
              <a:t>1 1 1 1 0 0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305265"/>
              </p:ext>
            </p:extLst>
          </p:nvPr>
        </p:nvGraphicFramePr>
        <p:xfrm>
          <a:off x="4189416" y="1612900"/>
          <a:ext cx="7162799" cy="41783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23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536287825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I/P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813756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1346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56212" y="1062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P(C = 1 | A = 0)</a:t>
            </a:r>
          </a:p>
        </p:txBody>
      </p:sp>
      <p:cxnSp>
        <p:nvCxnSpPr>
          <p:cNvPr id="10" name="Straight Arrow Connector 9"/>
          <p:cNvCxnSpPr>
            <a:endCxn id="9" idx="2"/>
          </p:cNvCxnSpPr>
          <p:nvPr/>
        </p:nvCxnSpPr>
        <p:spPr>
          <a:xfrm flipH="1" flipV="1">
            <a:off x="6284912" y="1524000"/>
            <a:ext cx="1104900" cy="98613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47012" y="990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P(C = 1 | B = 1)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151812" y="1371600"/>
            <a:ext cx="609600" cy="175259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13012" y="5877580"/>
                <a:ext cx="8610600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Average P(B|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/>
                  <a:t>) = 0.50           P(B|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/>
                  <a:t>) = 0.50                B = 1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12" y="5877580"/>
                <a:ext cx="8610600" cy="524118"/>
              </a:xfrm>
              <a:prstGeom prst="rect">
                <a:avLst/>
              </a:prstGeom>
              <a:blipFill>
                <a:blip r:embed="rId4"/>
                <a:stretch>
                  <a:fillRect l="-141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714840" y="5715000"/>
            <a:ext cx="1065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Invert</a:t>
            </a:r>
          </a:p>
          <a:p>
            <a:pPr algn="ctr"/>
            <a:r>
              <a:rPr lang="en-US" sz="2000" dirty="0"/>
              <a:t>Prob.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04628" y="6096000"/>
            <a:ext cx="723184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837612" y="6172200"/>
            <a:ext cx="106680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761412" y="5791200"/>
            <a:ext cx="12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Generate</a:t>
            </a:r>
          </a:p>
          <a:p>
            <a:pPr algn="ctr"/>
            <a:r>
              <a:rPr lang="en-US" sz="2000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24092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Working Example (contd..)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218883" y="1295400"/>
            <a:ext cx="3656329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Failed vector list:</a:t>
            </a:r>
          </a:p>
          <a:p>
            <a:pPr marL="0" indent="0">
              <a:buNone/>
            </a:pPr>
            <a:r>
              <a:rPr lang="en-US" dirty="0"/>
              <a:t>A B C D E F</a:t>
            </a:r>
          </a:p>
          <a:p>
            <a:pPr marL="0" indent="0">
              <a:buNone/>
            </a:pPr>
            <a:r>
              <a:rPr lang="en-US" dirty="0"/>
              <a:t>0 0 1 0 1 0</a:t>
            </a:r>
            <a:br>
              <a:rPr lang="en-US" dirty="0"/>
            </a:br>
            <a:r>
              <a:rPr lang="en-US" dirty="0"/>
              <a:t>1 1 0 1 0 1</a:t>
            </a:r>
            <a:br>
              <a:rPr lang="en-US" dirty="0"/>
            </a:br>
            <a:r>
              <a:rPr lang="en-US" dirty="0"/>
              <a:t>0 1 0 0 1 0</a:t>
            </a:r>
            <a:br>
              <a:rPr lang="en-US" dirty="0"/>
            </a:br>
            <a:r>
              <a:rPr lang="en-US" dirty="0"/>
              <a:t>1 0 0 1 1 1</a:t>
            </a:r>
            <a:br>
              <a:rPr lang="en-US" dirty="0"/>
            </a:br>
            <a:r>
              <a:rPr lang="en-US" dirty="0"/>
              <a:t>1 0 0 0 0 0</a:t>
            </a:r>
            <a:br>
              <a:rPr lang="en-US" dirty="0"/>
            </a:br>
            <a:r>
              <a:rPr lang="en-US" dirty="0"/>
              <a:t>1 0 0 0 0 1</a:t>
            </a:r>
            <a:br>
              <a:rPr lang="en-US" dirty="0"/>
            </a:br>
            <a:r>
              <a:rPr lang="en-US" dirty="0"/>
              <a:t>0 1 0 0 1 1</a:t>
            </a:r>
            <a:br>
              <a:rPr lang="en-US" dirty="0"/>
            </a:br>
            <a:r>
              <a:rPr lang="en-US" dirty="0"/>
              <a:t>0 0 0 0 0 0</a:t>
            </a:r>
            <a:br>
              <a:rPr lang="en-US" dirty="0"/>
            </a:br>
            <a:r>
              <a:rPr lang="en-US" dirty="0"/>
              <a:t>1 0 0 0 1 0</a:t>
            </a:r>
            <a:br>
              <a:rPr lang="en-US" dirty="0"/>
            </a:br>
            <a:r>
              <a:rPr lang="en-US" dirty="0"/>
              <a:t>1 1 1 1 0 0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569059"/>
              </p:ext>
            </p:extLst>
          </p:nvPr>
        </p:nvGraphicFramePr>
        <p:xfrm>
          <a:off x="4265613" y="1447800"/>
          <a:ext cx="7162799" cy="41783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23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536287825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I/P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26495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134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27212" y="5877580"/>
                <a:ext cx="9372600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Average P(C|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/>
                  <a:t>, B) = 0.25          P(C|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/>
                  <a:t>, B) = 0.75                C = 0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12" y="5877580"/>
                <a:ext cx="9372600" cy="524118"/>
              </a:xfrm>
              <a:prstGeom prst="rect">
                <a:avLst/>
              </a:prstGeom>
              <a:blipFill>
                <a:blip r:embed="rId4"/>
                <a:stretch>
                  <a:fillRect l="-136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408612" y="5769114"/>
            <a:ext cx="1065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Invert</a:t>
            </a:r>
          </a:p>
          <a:p>
            <a:pPr algn="ctr"/>
            <a:r>
              <a:rPr lang="en-US" sz="2000" dirty="0"/>
              <a:t>Prob.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561012" y="6096000"/>
            <a:ext cx="723184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10440" y="5791200"/>
            <a:ext cx="12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Generate</a:t>
            </a:r>
          </a:p>
          <a:p>
            <a:pPr algn="ctr"/>
            <a:r>
              <a:rPr lang="en-US" sz="2000" dirty="0"/>
              <a:t>sample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47828" y="6172200"/>
            <a:ext cx="1180384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Working Example (contd..)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218884" y="1295400"/>
            <a:ext cx="304673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Failed vector list:</a:t>
            </a:r>
          </a:p>
          <a:p>
            <a:pPr marL="0" indent="0">
              <a:buNone/>
            </a:pPr>
            <a:r>
              <a:rPr lang="en-US" dirty="0"/>
              <a:t>A B C D E F</a:t>
            </a:r>
          </a:p>
          <a:p>
            <a:pPr marL="0" indent="0">
              <a:buNone/>
            </a:pPr>
            <a:r>
              <a:rPr lang="en-US" dirty="0"/>
              <a:t>0 0 1 0 1 0</a:t>
            </a:r>
            <a:br>
              <a:rPr lang="en-US" dirty="0"/>
            </a:br>
            <a:r>
              <a:rPr lang="en-US" dirty="0"/>
              <a:t>1 1 0 1 0 1</a:t>
            </a:r>
            <a:br>
              <a:rPr lang="en-US" dirty="0"/>
            </a:br>
            <a:r>
              <a:rPr lang="en-US" dirty="0"/>
              <a:t>0 1 0 0 1 0</a:t>
            </a:r>
            <a:br>
              <a:rPr lang="en-US" dirty="0"/>
            </a:br>
            <a:r>
              <a:rPr lang="en-US" dirty="0"/>
              <a:t>1 0 0 1 1 1</a:t>
            </a:r>
            <a:br>
              <a:rPr lang="en-US" dirty="0"/>
            </a:br>
            <a:r>
              <a:rPr lang="en-US" dirty="0"/>
              <a:t>1 0 0 0 0 0</a:t>
            </a:r>
            <a:br>
              <a:rPr lang="en-US" dirty="0"/>
            </a:br>
            <a:r>
              <a:rPr lang="en-US" dirty="0"/>
              <a:t>1 0 0 0 0 1</a:t>
            </a:r>
            <a:br>
              <a:rPr lang="en-US" dirty="0"/>
            </a:br>
            <a:r>
              <a:rPr lang="en-US" dirty="0"/>
              <a:t>0 1 0 0 1 1</a:t>
            </a:r>
            <a:br>
              <a:rPr lang="en-US" dirty="0"/>
            </a:br>
            <a:r>
              <a:rPr lang="en-US" dirty="0"/>
              <a:t>0 0 0 0 0 0</a:t>
            </a:r>
            <a:br>
              <a:rPr lang="en-US" dirty="0"/>
            </a:br>
            <a:r>
              <a:rPr lang="en-US" dirty="0"/>
              <a:t>1 0 0 0 1 0</a:t>
            </a:r>
            <a:br>
              <a:rPr lang="en-US" dirty="0"/>
            </a:br>
            <a:r>
              <a:rPr lang="en-US" dirty="0"/>
              <a:t>1 1 1 1 0 0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280420"/>
              </p:ext>
            </p:extLst>
          </p:nvPr>
        </p:nvGraphicFramePr>
        <p:xfrm>
          <a:off x="4341813" y="1371600"/>
          <a:ext cx="7162799" cy="41783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23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536287825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I/P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994709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134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4812" y="5877580"/>
                <a:ext cx="10134600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Average P(D|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/>
                  <a:t>, B,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 dirty="0"/>
                  <a:t>) = 0.25          P(D|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/>
                  <a:t>, B,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 dirty="0"/>
                  <a:t>) = 0.75               D = 1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2" y="5877580"/>
                <a:ext cx="10134600" cy="524118"/>
              </a:xfrm>
              <a:prstGeom prst="rect">
                <a:avLst/>
              </a:prstGeom>
              <a:blipFill>
                <a:blip r:embed="rId4"/>
                <a:stretch>
                  <a:fillRect l="-126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561012" y="5769114"/>
            <a:ext cx="1065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Invert</a:t>
            </a:r>
          </a:p>
          <a:p>
            <a:pPr algn="ctr"/>
            <a:r>
              <a:rPr lang="en-US" sz="2000" dirty="0"/>
              <a:t>Prob.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52228" y="6096000"/>
            <a:ext cx="723184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447212" y="6096000"/>
            <a:ext cx="106680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72440" y="5715000"/>
            <a:ext cx="12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Generate</a:t>
            </a:r>
          </a:p>
          <a:p>
            <a:pPr algn="ctr"/>
            <a:r>
              <a:rPr lang="en-US" sz="2000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25576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Working Example (contd..)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218883" y="1295400"/>
            <a:ext cx="3656329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Failed vector list:</a:t>
            </a:r>
          </a:p>
          <a:p>
            <a:pPr marL="0" indent="0">
              <a:buNone/>
            </a:pPr>
            <a:r>
              <a:rPr lang="en-US" dirty="0"/>
              <a:t>A B C D E F</a:t>
            </a:r>
          </a:p>
          <a:p>
            <a:pPr marL="0" indent="0">
              <a:buNone/>
            </a:pPr>
            <a:r>
              <a:rPr lang="en-US" dirty="0"/>
              <a:t>0 0 1 0 1 0</a:t>
            </a:r>
            <a:br>
              <a:rPr lang="en-US" dirty="0"/>
            </a:br>
            <a:r>
              <a:rPr lang="en-US" dirty="0"/>
              <a:t>1 1 0 1 0 1</a:t>
            </a:r>
            <a:br>
              <a:rPr lang="en-US" dirty="0"/>
            </a:br>
            <a:r>
              <a:rPr lang="en-US" dirty="0"/>
              <a:t>0 1 0 0 1 0</a:t>
            </a:r>
            <a:br>
              <a:rPr lang="en-US" dirty="0"/>
            </a:br>
            <a:r>
              <a:rPr lang="en-US" dirty="0"/>
              <a:t>1 0 0 1 1 1</a:t>
            </a:r>
            <a:br>
              <a:rPr lang="en-US" dirty="0"/>
            </a:br>
            <a:r>
              <a:rPr lang="en-US" dirty="0"/>
              <a:t>1 0 0 0 0 0</a:t>
            </a:r>
            <a:br>
              <a:rPr lang="en-US" dirty="0"/>
            </a:br>
            <a:r>
              <a:rPr lang="en-US" dirty="0"/>
              <a:t>1 0 0 0 0 1</a:t>
            </a:r>
            <a:br>
              <a:rPr lang="en-US" dirty="0"/>
            </a:br>
            <a:r>
              <a:rPr lang="en-US" dirty="0"/>
              <a:t>0 1 0 0 1 1</a:t>
            </a:r>
            <a:br>
              <a:rPr lang="en-US" dirty="0"/>
            </a:br>
            <a:r>
              <a:rPr lang="en-US" dirty="0"/>
              <a:t>0 0 0 0 0 0</a:t>
            </a:r>
            <a:br>
              <a:rPr lang="en-US" dirty="0"/>
            </a:br>
            <a:r>
              <a:rPr lang="en-US" dirty="0"/>
              <a:t>1 0 0 0 1 0</a:t>
            </a:r>
            <a:br>
              <a:rPr lang="en-US" dirty="0"/>
            </a:br>
            <a:r>
              <a:rPr lang="en-US" dirty="0"/>
              <a:t>1 1 1 1 0 0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431424"/>
              </p:ext>
            </p:extLst>
          </p:nvPr>
        </p:nvGraphicFramePr>
        <p:xfrm>
          <a:off x="4418013" y="1371600"/>
          <a:ext cx="7162799" cy="41783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23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536287825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I/P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282297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134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18881" y="5791200"/>
                <a:ext cx="10360503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Average P(E|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/>
                  <a:t>, B,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 dirty="0"/>
                  <a:t>, D) = 0.52          P(E|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/>
                  <a:t>, B,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 dirty="0"/>
                  <a:t>, D) = 0.48               E = 0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881" y="5791200"/>
                <a:ext cx="10360503" cy="524118"/>
              </a:xfrm>
              <a:prstGeom prst="rect">
                <a:avLst/>
              </a:prstGeom>
              <a:blipFill>
                <a:blip r:embed="rId4"/>
                <a:stretch>
                  <a:fillRect l="-1235" t="-10465" r="-64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5637212" y="6019800"/>
            <a:ext cx="723184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4812" y="5638800"/>
            <a:ext cx="1065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Invert</a:t>
            </a:r>
          </a:p>
          <a:p>
            <a:pPr algn="ctr"/>
            <a:r>
              <a:rPr lang="en-US" sz="2000" dirty="0"/>
              <a:t>Prob.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8640" y="5692914"/>
            <a:ext cx="12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Generate</a:t>
            </a:r>
          </a:p>
          <a:p>
            <a:pPr algn="ctr"/>
            <a:r>
              <a:rPr lang="en-US" sz="2000" dirty="0"/>
              <a:t>sample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599612" y="6096000"/>
            <a:ext cx="106680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0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Working Example (contd..)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218883" y="1295400"/>
            <a:ext cx="3656329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Failed vector list:</a:t>
            </a:r>
          </a:p>
          <a:p>
            <a:pPr marL="0" indent="0">
              <a:buNone/>
            </a:pPr>
            <a:r>
              <a:rPr lang="en-US" dirty="0"/>
              <a:t>A B C D E F</a:t>
            </a:r>
          </a:p>
          <a:p>
            <a:pPr marL="0" indent="0">
              <a:buNone/>
            </a:pPr>
            <a:r>
              <a:rPr lang="en-US" dirty="0"/>
              <a:t>0 0 1 0 1 0</a:t>
            </a:r>
            <a:br>
              <a:rPr lang="en-US" dirty="0"/>
            </a:br>
            <a:r>
              <a:rPr lang="en-US" dirty="0"/>
              <a:t>1 1 0 1 0 1</a:t>
            </a:r>
            <a:br>
              <a:rPr lang="en-US" dirty="0"/>
            </a:br>
            <a:r>
              <a:rPr lang="en-US" dirty="0"/>
              <a:t>0 1 0 0 1 0</a:t>
            </a:r>
            <a:br>
              <a:rPr lang="en-US" dirty="0"/>
            </a:br>
            <a:r>
              <a:rPr lang="en-US" dirty="0"/>
              <a:t>1 0 0 1 1 1</a:t>
            </a:r>
            <a:br>
              <a:rPr lang="en-US" dirty="0"/>
            </a:br>
            <a:r>
              <a:rPr lang="en-US" dirty="0"/>
              <a:t>1 0 0 0 0 0</a:t>
            </a:r>
            <a:br>
              <a:rPr lang="en-US" dirty="0"/>
            </a:br>
            <a:r>
              <a:rPr lang="en-US" dirty="0"/>
              <a:t>1 0 0 0 0 1</a:t>
            </a:r>
            <a:br>
              <a:rPr lang="en-US" dirty="0"/>
            </a:br>
            <a:r>
              <a:rPr lang="en-US" dirty="0"/>
              <a:t>0 1 0 0 1 1</a:t>
            </a:r>
            <a:br>
              <a:rPr lang="en-US" dirty="0"/>
            </a:br>
            <a:r>
              <a:rPr lang="en-US" dirty="0"/>
              <a:t>0 0 0 0 0 0</a:t>
            </a:r>
            <a:br>
              <a:rPr lang="en-US" dirty="0"/>
            </a:br>
            <a:r>
              <a:rPr lang="en-US" dirty="0"/>
              <a:t>1 0 0 0 1 0</a:t>
            </a:r>
            <a:br>
              <a:rPr lang="en-US" dirty="0"/>
            </a:br>
            <a:r>
              <a:rPr lang="en-US" dirty="0"/>
              <a:t>1 1 1 1 0 0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229496"/>
              </p:ext>
            </p:extLst>
          </p:nvPr>
        </p:nvGraphicFramePr>
        <p:xfrm>
          <a:off x="4265613" y="1447800"/>
          <a:ext cx="7162799" cy="41783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23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536287825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I/P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64859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134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3212" y="5791200"/>
                <a:ext cx="11582400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Average P(F|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/>
                  <a:t>, B,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 dirty="0"/>
                  <a:t>, D,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800" dirty="0"/>
                  <a:t>) = 0.464          P(F|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/>
                  <a:t>, B,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 dirty="0"/>
                  <a:t>, D,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800" dirty="0"/>
                  <a:t>) = 0.536               F = 0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" y="5791200"/>
                <a:ext cx="11582400" cy="524118"/>
              </a:xfrm>
              <a:prstGeom prst="rect">
                <a:avLst/>
              </a:prstGeom>
              <a:blipFill>
                <a:blip r:embed="rId4"/>
                <a:stretch>
                  <a:fillRect l="-110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181440" y="5638800"/>
            <a:ext cx="1065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Invert</a:t>
            </a:r>
          </a:p>
          <a:p>
            <a:pPr algn="ctr"/>
            <a:r>
              <a:rPr lang="en-US" sz="2000" dirty="0"/>
              <a:t>Prob.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2412" y="6019800"/>
            <a:ext cx="723184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790828" y="6019800"/>
            <a:ext cx="1180384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829640" y="5638800"/>
            <a:ext cx="12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Generate</a:t>
            </a:r>
          </a:p>
          <a:p>
            <a:pPr algn="ctr"/>
            <a:r>
              <a:rPr lang="en-US" sz="2000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286076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Version 3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97159607"/>
                  </p:ext>
                </p:extLst>
              </p:nvPr>
            </p:nvGraphicFramePr>
            <p:xfrm>
              <a:off x="1219200" y="1371601"/>
              <a:ext cx="10209210" cy="48750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6677">
                      <a:extLst>
                        <a:ext uri="{9D8B030D-6E8A-4147-A177-3AD203B41FA5}">
                          <a16:colId xmlns:a16="http://schemas.microsoft.com/office/drawing/2014/main" val="1427156005"/>
                        </a:ext>
                      </a:extLst>
                    </a:gridCol>
                    <a:gridCol w="1498335">
                      <a:extLst>
                        <a:ext uri="{9D8B030D-6E8A-4147-A177-3AD203B41FA5}">
                          <a16:colId xmlns:a16="http://schemas.microsoft.com/office/drawing/2014/main" val="2523547534"/>
                        </a:ext>
                      </a:extLst>
                    </a:gridCol>
                    <a:gridCol w="1829593">
                      <a:extLst>
                        <a:ext uri="{9D8B030D-6E8A-4147-A177-3AD203B41FA5}">
                          <a16:colId xmlns:a16="http://schemas.microsoft.com/office/drawing/2014/main" val="315894935"/>
                        </a:ext>
                      </a:extLst>
                    </a:gridCol>
                    <a:gridCol w="1701535">
                      <a:extLst>
                        <a:ext uri="{9D8B030D-6E8A-4147-A177-3AD203B41FA5}">
                          <a16:colId xmlns:a16="http://schemas.microsoft.com/office/drawing/2014/main" val="268119301"/>
                        </a:ext>
                      </a:extLst>
                    </a:gridCol>
                    <a:gridCol w="1701535">
                      <a:extLst>
                        <a:ext uri="{9D8B030D-6E8A-4147-A177-3AD203B41FA5}">
                          <a16:colId xmlns:a16="http://schemas.microsoft.com/office/drawing/2014/main" val="1096111250"/>
                        </a:ext>
                      </a:extLst>
                    </a:gridCol>
                    <a:gridCol w="1701535">
                      <a:extLst>
                        <a:ext uri="{9D8B030D-6E8A-4147-A177-3AD203B41FA5}">
                          <a16:colId xmlns:a16="http://schemas.microsoft.com/office/drawing/2014/main" val="3455389374"/>
                        </a:ext>
                      </a:extLst>
                    </a:gridCol>
                  </a:tblGrid>
                  <a:tr h="930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Benchmark Circuit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Search space size, N = 2</a:t>
                          </a:r>
                          <a:r>
                            <a:rPr lang="en-US" sz="2000" baseline="30000" dirty="0"/>
                            <a:t>#PI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Grover’s</a:t>
                          </a:r>
                          <a:r>
                            <a:rPr lang="en-US" sz="2000" baseline="0" dirty="0"/>
                            <a:t> quantum search</a:t>
                          </a:r>
                          <a:r>
                            <a:rPr lang="en-US" sz="2000" dirty="0"/>
                            <a:t> </a:t>
                          </a:r>
                          <a:r>
                            <a:rPr lang="en-US" sz="2000" baseline="0" dirty="0"/>
                            <a:t> 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1" i="1" baseline="0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baseline="0" dirty="0"/>
                            <a:t>)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Version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Version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Random search</a:t>
                          </a:r>
                        </a:p>
                        <a:p>
                          <a:pPr algn="ctr"/>
                          <a:r>
                            <a:rPr lang="en-US" sz="2000" baseline="0" dirty="0"/>
                            <a:t>( ~ N/2)</a:t>
                          </a: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02450678"/>
                      </a:ext>
                    </a:extLst>
                  </a:tr>
                  <a:tr h="365759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bg1"/>
                              </a:solidFill>
                            </a:rPr>
                            <a:t>Average number of iterations (out</a:t>
                          </a:r>
                          <a:r>
                            <a:rPr lang="en-US" sz="2000" b="1" baseline="0" dirty="0">
                              <a:solidFill>
                                <a:schemeClr val="bg1"/>
                              </a:solidFill>
                            </a:rPr>
                            <a:t> of 100 trials)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4270871"/>
                      </a:ext>
                    </a:extLst>
                  </a:tr>
                  <a:tr h="648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cm85a logic</a:t>
                          </a:r>
                        </a:p>
                        <a:p>
                          <a:pPr algn="ctr"/>
                          <a:r>
                            <a:rPr lang="en-US" sz="2000" baseline="0" dirty="0"/>
                            <a:t>(#PI = 13)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8192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B050"/>
                              </a:solidFill>
                            </a:rPr>
                            <a:t>91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304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183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4100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1926600"/>
                      </a:ext>
                    </a:extLst>
                  </a:tr>
                  <a:tr h="648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cu</a:t>
                          </a:r>
                          <a:r>
                            <a:rPr lang="en-US" sz="2000" baseline="0" dirty="0"/>
                            <a:t> logic</a:t>
                          </a:r>
                          <a:endParaRPr lang="en-US" sz="2000" dirty="0"/>
                        </a:p>
                        <a:p>
                          <a:pPr algn="ctr"/>
                          <a:r>
                            <a:rPr lang="en-US" sz="2000" dirty="0"/>
                            <a:t>(#PI = 14)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16384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B050"/>
                              </a:solidFill>
                            </a:rPr>
                            <a:t>128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436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257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8203</a:t>
                          </a:r>
                          <a:endParaRPr lang="en-US" sz="2000" baseline="30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1665346"/>
                      </a:ext>
                    </a:extLst>
                  </a:tr>
                  <a:tr h="648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b12 logic</a:t>
                          </a:r>
                        </a:p>
                        <a:p>
                          <a:pPr algn="ctr"/>
                          <a:r>
                            <a:rPr lang="en-US" sz="2000" dirty="0"/>
                            <a:t>(#PI = 15)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32768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B050"/>
                              </a:solidFill>
                            </a:rPr>
                            <a:t>181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569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311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16367</a:t>
                          </a:r>
                          <a:endParaRPr lang="en-US" sz="2000" baseline="30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6974715"/>
                      </a:ext>
                    </a:extLst>
                  </a:tr>
                  <a:tr h="648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Parity logic</a:t>
                          </a:r>
                        </a:p>
                        <a:p>
                          <a:pPr algn="ctr"/>
                          <a:r>
                            <a:rPr lang="en-US" sz="1900" dirty="0"/>
                            <a:t>(#PI</a:t>
                          </a:r>
                          <a:r>
                            <a:rPr lang="en-US" sz="1900" baseline="0" dirty="0"/>
                            <a:t> = 16)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65536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rgbClr val="00B050"/>
                              </a:solidFill>
                            </a:rPr>
                            <a:t>256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847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591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rgbClr val="FF0000"/>
                              </a:solidFill>
                            </a:rPr>
                            <a:t>32751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66006199"/>
                      </a:ext>
                    </a:extLst>
                  </a:tr>
                  <a:tr h="648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 err="1"/>
                            <a:t>vda</a:t>
                          </a:r>
                          <a:r>
                            <a:rPr lang="en-US" sz="1900" dirty="0"/>
                            <a:t> logic</a:t>
                          </a:r>
                        </a:p>
                        <a:p>
                          <a:pPr algn="ctr"/>
                          <a:r>
                            <a:rPr lang="en-US" sz="1900" dirty="0"/>
                            <a:t>(#PI = 17)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131072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rgbClr val="00B050"/>
                              </a:solidFill>
                            </a:rPr>
                            <a:t>362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1569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1201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rgbClr val="FF0000"/>
                              </a:solidFill>
                            </a:rPr>
                            <a:t>65516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40973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97159607"/>
                  </p:ext>
                </p:extLst>
              </p:nvPr>
            </p:nvGraphicFramePr>
            <p:xfrm>
              <a:off x="1219200" y="1371601"/>
              <a:ext cx="10209210" cy="48750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6677">
                      <a:extLst>
                        <a:ext uri="{9D8B030D-6E8A-4147-A177-3AD203B41FA5}">
                          <a16:colId xmlns:a16="http://schemas.microsoft.com/office/drawing/2014/main" val="1427156005"/>
                        </a:ext>
                      </a:extLst>
                    </a:gridCol>
                    <a:gridCol w="1498335">
                      <a:extLst>
                        <a:ext uri="{9D8B030D-6E8A-4147-A177-3AD203B41FA5}">
                          <a16:colId xmlns:a16="http://schemas.microsoft.com/office/drawing/2014/main" val="2523547534"/>
                        </a:ext>
                      </a:extLst>
                    </a:gridCol>
                    <a:gridCol w="1829593">
                      <a:extLst>
                        <a:ext uri="{9D8B030D-6E8A-4147-A177-3AD203B41FA5}">
                          <a16:colId xmlns:a16="http://schemas.microsoft.com/office/drawing/2014/main" val="315894935"/>
                        </a:ext>
                      </a:extLst>
                    </a:gridCol>
                    <a:gridCol w="1701535">
                      <a:extLst>
                        <a:ext uri="{9D8B030D-6E8A-4147-A177-3AD203B41FA5}">
                          <a16:colId xmlns:a16="http://schemas.microsoft.com/office/drawing/2014/main" val="268119301"/>
                        </a:ext>
                      </a:extLst>
                    </a:gridCol>
                    <a:gridCol w="1701535">
                      <a:extLst>
                        <a:ext uri="{9D8B030D-6E8A-4147-A177-3AD203B41FA5}">
                          <a16:colId xmlns:a16="http://schemas.microsoft.com/office/drawing/2014/main" val="1096111250"/>
                        </a:ext>
                      </a:extLst>
                    </a:gridCol>
                    <a:gridCol w="1701535">
                      <a:extLst>
                        <a:ext uri="{9D8B030D-6E8A-4147-A177-3AD203B41FA5}">
                          <a16:colId xmlns:a16="http://schemas.microsoft.com/office/drawing/2014/main" val="3455389374"/>
                        </a:ext>
                      </a:extLst>
                    </a:gridCol>
                  </a:tblGrid>
                  <a:tr h="10346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Benchmark Circuit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Search space size, N = 2</a:t>
                          </a:r>
                          <a:r>
                            <a:rPr lang="en-US" sz="2000" baseline="30000" dirty="0"/>
                            <a:t>#PI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9070" t="-2941" r="-279402" b="-38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Version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Version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Random search</a:t>
                          </a:r>
                        </a:p>
                        <a:p>
                          <a:pPr algn="ctr"/>
                          <a:r>
                            <a:rPr lang="en-US" sz="2000" baseline="0" dirty="0"/>
                            <a:t>( ~ N/2)</a:t>
                          </a: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0245067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bg1"/>
                              </a:solidFill>
                            </a:rPr>
                            <a:t>Average number of iterations (out</a:t>
                          </a:r>
                          <a:r>
                            <a:rPr lang="en-US" sz="2000" b="1" baseline="0" dirty="0">
                              <a:solidFill>
                                <a:schemeClr val="bg1"/>
                              </a:solidFill>
                            </a:rPr>
                            <a:t> of 100 trials)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427087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cm85a logic</a:t>
                          </a:r>
                        </a:p>
                        <a:p>
                          <a:pPr algn="ctr"/>
                          <a:r>
                            <a:rPr lang="en-US" sz="2000" baseline="0" dirty="0"/>
                            <a:t>(#PI = 13)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8192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B050"/>
                              </a:solidFill>
                            </a:rPr>
                            <a:t>91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304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183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4100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192660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cu</a:t>
                          </a:r>
                          <a:r>
                            <a:rPr lang="en-US" sz="2000" baseline="0" dirty="0"/>
                            <a:t> logic</a:t>
                          </a:r>
                          <a:endParaRPr lang="en-US" sz="2000" dirty="0"/>
                        </a:p>
                        <a:p>
                          <a:pPr algn="ctr"/>
                          <a:r>
                            <a:rPr lang="en-US" sz="2000" dirty="0"/>
                            <a:t>(#PI = 14)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16384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B050"/>
                              </a:solidFill>
                            </a:rPr>
                            <a:t>128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436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257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8203</a:t>
                          </a:r>
                          <a:endParaRPr lang="en-US" sz="2000" baseline="30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166534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b12 logic</a:t>
                          </a:r>
                        </a:p>
                        <a:p>
                          <a:pPr algn="ctr"/>
                          <a:r>
                            <a:rPr lang="en-US" sz="2000" dirty="0"/>
                            <a:t>(#PI = 15)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32768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B050"/>
                              </a:solidFill>
                            </a:rPr>
                            <a:t>181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569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311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16367</a:t>
                          </a:r>
                          <a:endParaRPr lang="en-US" sz="2000" baseline="30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6974715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Parity logic</a:t>
                          </a:r>
                        </a:p>
                        <a:p>
                          <a:pPr algn="ctr"/>
                          <a:r>
                            <a:rPr lang="en-US" sz="1900" dirty="0"/>
                            <a:t>(#PI</a:t>
                          </a:r>
                          <a:r>
                            <a:rPr lang="en-US" sz="1900" baseline="0" dirty="0"/>
                            <a:t> = 16)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65536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rgbClr val="00B050"/>
                              </a:solidFill>
                            </a:rPr>
                            <a:t>256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847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591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rgbClr val="FF0000"/>
                              </a:solidFill>
                            </a:rPr>
                            <a:t>32751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66006199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 err="1"/>
                            <a:t>vda</a:t>
                          </a:r>
                          <a:r>
                            <a:rPr lang="en-US" sz="1900" dirty="0"/>
                            <a:t> logic</a:t>
                          </a:r>
                        </a:p>
                        <a:p>
                          <a:pPr algn="ctr"/>
                          <a:r>
                            <a:rPr lang="en-US" sz="1900" dirty="0"/>
                            <a:t>(#PI = 17)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131072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rgbClr val="00B050"/>
                              </a:solidFill>
                            </a:rPr>
                            <a:t>362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1569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1201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rgbClr val="FF0000"/>
                              </a:solidFill>
                            </a:rPr>
                            <a:t>65516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40973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Literature Review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Results (contd..)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86323812"/>
                  </p:ext>
                </p:extLst>
              </p:nvPr>
            </p:nvGraphicFramePr>
            <p:xfrm>
              <a:off x="1219200" y="1524000"/>
              <a:ext cx="10056810" cy="41340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6135">
                      <a:extLst>
                        <a:ext uri="{9D8B030D-6E8A-4147-A177-3AD203B41FA5}">
                          <a16:colId xmlns:a16="http://schemas.microsoft.com/office/drawing/2014/main" val="1427156005"/>
                        </a:ext>
                      </a:extLst>
                    </a:gridCol>
                    <a:gridCol w="1676135">
                      <a:extLst>
                        <a:ext uri="{9D8B030D-6E8A-4147-A177-3AD203B41FA5}">
                          <a16:colId xmlns:a16="http://schemas.microsoft.com/office/drawing/2014/main" val="2523547534"/>
                        </a:ext>
                      </a:extLst>
                    </a:gridCol>
                    <a:gridCol w="1676135">
                      <a:extLst>
                        <a:ext uri="{9D8B030D-6E8A-4147-A177-3AD203B41FA5}">
                          <a16:colId xmlns:a16="http://schemas.microsoft.com/office/drawing/2014/main" val="315894935"/>
                        </a:ext>
                      </a:extLst>
                    </a:gridCol>
                    <a:gridCol w="1676135">
                      <a:extLst>
                        <a:ext uri="{9D8B030D-6E8A-4147-A177-3AD203B41FA5}">
                          <a16:colId xmlns:a16="http://schemas.microsoft.com/office/drawing/2014/main" val="268119301"/>
                        </a:ext>
                      </a:extLst>
                    </a:gridCol>
                    <a:gridCol w="1676135">
                      <a:extLst>
                        <a:ext uri="{9D8B030D-6E8A-4147-A177-3AD203B41FA5}">
                          <a16:colId xmlns:a16="http://schemas.microsoft.com/office/drawing/2014/main" val="215418242"/>
                        </a:ext>
                      </a:extLst>
                    </a:gridCol>
                    <a:gridCol w="1676135">
                      <a:extLst>
                        <a:ext uri="{9D8B030D-6E8A-4147-A177-3AD203B41FA5}">
                          <a16:colId xmlns:a16="http://schemas.microsoft.com/office/drawing/2014/main" val="3455389374"/>
                        </a:ext>
                      </a:extLst>
                    </a:gridCol>
                  </a:tblGrid>
                  <a:tr h="9057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Benchmark Circuit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Search space size, N = 2</a:t>
                          </a:r>
                          <a:r>
                            <a:rPr lang="en-US" sz="1900" baseline="30000" dirty="0"/>
                            <a:t>#PI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Grover’s</a:t>
                          </a:r>
                          <a:r>
                            <a:rPr lang="en-US" sz="1900" baseline="0" dirty="0"/>
                            <a:t> quantum search</a:t>
                          </a:r>
                          <a:r>
                            <a:rPr lang="en-US" sz="1900" dirty="0"/>
                            <a:t> </a:t>
                          </a:r>
                          <a:r>
                            <a:rPr lang="en-US" sz="1900" baseline="0" dirty="0"/>
                            <a:t> 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1" i="1" baseline="0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900" baseline="0" dirty="0"/>
                            <a:t>)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Version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Version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Random search</a:t>
                          </a:r>
                        </a:p>
                        <a:p>
                          <a:pPr algn="ctr"/>
                          <a:r>
                            <a:rPr lang="en-US" sz="1900" baseline="0" dirty="0"/>
                            <a:t>( ~ N/2)</a:t>
                          </a:r>
                          <a:endParaRPr lang="en-US" sz="19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02450678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900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900" b="1" dirty="0">
                              <a:solidFill>
                                <a:schemeClr val="bg1"/>
                              </a:solidFill>
                            </a:rPr>
                            <a:t>Average number of iterations (out of 100 trials)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9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9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9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34183236"/>
                      </a:ext>
                    </a:extLst>
                  </a:tr>
                  <a:tr h="687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 err="1"/>
                            <a:t>cmb</a:t>
                          </a:r>
                          <a:r>
                            <a:rPr lang="en-US" sz="1900" dirty="0"/>
                            <a:t> logic</a:t>
                          </a:r>
                        </a:p>
                        <a:p>
                          <a:pPr algn="ctr"/>
                          <a:r>
                            <a:rPr lang="en-US" sz="1900" baseline="0" dirty="0"/>
                            <a:t>(#PI = 18)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262144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rgbClr val="00B050"/>
                              </a:solidFill>
                            </a:rPr>
                            <a:t>512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2196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1429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rgbClr val="FF0000"/>
                              </a:solidFill>
                            </a:rPr>
                            <a:t>131023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6974715"/>
                      </a:ext>
                    </a:extLst>
                  </a:tr>
                  <a:tr h="687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 err="1"/>
                            <a:t>sct</a:t>
                          </a:r>
                          <a:r>
                            <a:rPr lang="en-US" sz="1900" dirty="0"/>
                            <a:t> logic</a:t>
                          </a:r>
                        </a:p>
                        <a:p>
                          <a:pPr algn="ctr"/>
                          <a:r>
                            <a:rPr lang="en-US" sz="1900" dirty="0"/>
                            <a:t>(#PI = 19)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524288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rgbClr val="00B050"/>
                              </a:solidFill>
                            </a:rPr>
                            <a:t>724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3255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2798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rgbClr val="FF0000"/>
                              </a:solidFill>
                            </a:rPr>
                            <a:t>262154</a:t>
                          </a:r>
                          <a:endParaRPr lang="en-US" sz="1900" baseline="30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66006199"/>
                      </a:ext>
                    </a:extLst>
                  </a:tr>
                  <a:tr h="687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pm1 logic</a:t>
                          </a:r>
                        </a:p>
                        <a:p>
                          <a:pPr algn="ctr"/>
                          <a:r>
                            <a:rPr lang="en-US" sz="1900" dirty="0"/>
                            <a:t>(#PI = 20)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1048756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rgbClr val="00B050"/>
                              </a:solidFill>
                            </a:rPr>
                            <a:t>1024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4587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4172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>
                              <a:solidFill>
                                <a:srgbClr val="FF0000"/>
                              </a:solidFill>
                            </a:rPr>
                            <a:t>524963</a:t>
                          </a:r>
                          <a:endParaRPr lang="en-US" sz="1900" baseline="30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4097351"/>
                      </a:ext>
                    </a:extLst>
                  </a:tr>
                  <a:tr h="687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mux logic</a:t>
                          </a:r>
                        </a:p>
                        <a:p>
                          <a:pPr algn="ctr"/>
                          <a:r>
                            <a:rPr lang="en-US" sz="1900" dirty="0"/>
                            <a:t>(#PI = 21)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2097512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rgbClr val="00B050"/>
                              </a:solidFill>
                            </a:rPr>
                            <a:t>1448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6842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5410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>
                              <a:solidFill>
                                <a:srgbClr val="FF0000"/>
                              </a:solidFill>
                            </a:rPr>
                            <a:t>1048753</a:t>
                          </a:r>
                          <a:endParaRPr lang="en-US" sz="1900" baseline="30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3793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86323812"/>
                  </p:ext>
                </p:extLst>
              </p:nvPr>
            </p:nvGraphicFramePr>
            <p:xfrm>
              <a:off x="1219200" y="1524000"/>
              <a:ext cx="10056810" cy="41340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6135">
                      <a:extLst>
                        <a:ext uri="{9D8B030D-6E8A-4147-A177-3AD203B41FA5}">
                          <a16:colId xmlns:a16="http://schemas.microsoft.com/office/drawing/2014/main" val="1427156005"/>
                        </a:ext>
                      </a:extLst>
                    </a:gridCol>
                    <a:gridCol w="1676135">
                      <a:extLst>
                        <a:ext uri="{9D8B030D-6E8A-4147-A177-3AD203B41FA5}">
                          <a16:colId xmlns:a16="http://schemas.microsoft.com/office/drawing/2014/main" val="2523547534"/>
                        </a:ext>
                      </a:extLst>
                    </a:gridCol>
                    <a:gridCol w="1676135">
                      <a:extLst>
                        <a:ext uri="{9D8B030D-6E8A-4147-A177-3AD203B41FA5}">
                          <a16:colId xmlns:a16="http://schemas.microsoft.com/office/drawing/2014/main" val="315894935"/>
                        </a:ext>
                      </a:extLst>
                    </a:gridCol>
                    <a:gridCol w="1676135">
                      <a:extLst>
                        <a:ext uri="{9D8B030D-6E8A-4147-A177-3AD203B41FA5}">
                          <a16:colId xmlns:a16="http://schemas.microsoft.com/office/drawing/2014/main" val="268119301"/>
                        </a:ext>
                      </a:extLst>
                    </a:gridCol>
                    <a:gridCol w="1676135">
                      <a:extLst>
                        <a:ext uri="{9D8B030D-6E8A-4147-A177-3AD203B41FA5}">
                          <a16:colId xmlns:a16="http://schemas.microsoft.com/office/drawing/2014/main" val="215418242"/>
                        </a:ext>
                      </a:extLst>
                    </a:gridCol>
                    <a:gridCol w="1676135">
                      <a:extLst>
                        <a:ext uri="{9D8B030D-6E8A-4147-A177-3AD203B41FA5}">
                          <a16:colId xmlns:a16="http://schemas.microsoft.com/office/drawing/2014/main" val="3455389374"/>
                        </a:ext>
                      </a:extLst>
                    </a:gridCol>
                  </a:tblGrid>
                  <a:tr h="10041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Benchmark Circuit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Search space size, N = 2</a:t>
                          </a:r>
                          <a:r>
                            <a:rPr lang="en-US" sz="1900" baseline="30000" dirty="0"/>
                            <a:t>#PI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27" t="-3030" r="-301455" b="-3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Version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Version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Random search</a:t>
                          </a:r>
                        </a:p>
                        <a:p>
                          <a:pPr algn="ctr"/>
                          <a:r>
                            <a:rPr lang="en-US" sz="1900" baseline="0" dirty="0"/>
                            <a:t>( ~ N/2)</a:t>
                          </a:r>
                          <a:endParaRPr lang="en-US" sz="19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02450678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900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900" b="1" dirty="0">
                              <a:solidFill>
                                <a:schemeClr val="bg1"/>
                              </a:solidFill>
                            </a:rPr>
                            <a:t>Average number of iterations (out of 100 trials)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9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9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9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34183236"/>
                      </a:ext>
                    </a:extLst>
                  </a:tr>
                  <a:tr h="687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 err="1"/>
                            <a:t>cmb</a:t>
                          </a:r>
                          <a:r>
                            <a:rPr lang="en-US" sz="1900" dirty="0"/>
                            <a:t> logic</a:t>
                          </a:r>
                        </a:p>
                        <a:p>
                          <a:pPr algn="ctr"/>
                          <a:r>
                            <a:rPr lang="en-US" sz="1900" baseline="0" dirty="0"/>
                            <a:t>(#PI = 18)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262144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rgbClr val="00B050"/>
                              </a:solidFill>
                            </a:rPr>
                            <a:t>512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2196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1429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rgbClr val="FF0000"/>
                              </a:solidFill>
                            </a:rPr>
                            <a:t>131023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6974715"/>
                      </a:ext>
                    </a:extLst>
                  </a:tr>
                  <a:tr h="687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 err="1"/>
                            <a:t>sct</a:t>
                          </a:r>
                          <a:r>
                            <a:rPr lang="en-US" sz="1900" dirty="0"/>
                            <a:t> logic</a:t>
                          </a:r>
                        </a:p>
                        <a:p>
                          <a:pPr algn="ctr"/>
                          <a:r>
                            <a:rPr lang="en-US" sz="1900" dirty="0"/>
                            <a:t>(#PI = 19)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524288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rgbClr val="00B050"/>
                              </a:solidFill>
                            </a:rPr>
                            <a:t>724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3255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2798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rgbClr val="FF0000"/>
                              </a:solidFill>
                            </a:rPr>
                            <a:t>262154</a:t>
                          </a:r>
                          <a:endParaRPr lang="en-US" sz="1900" baseline="30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66006199"/>
                      </a:ext>
                    </a:extLst>
                  </a:tr>
                  <a:tr h="687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pm1 logic</a:t>
                          </a:r>
                        </a:p>
                        <a:p>
                          <a:pPr algn="ctr"/>
                          <a:r>
                            <a:rPr lang="en-US" sz="1900" dirty="0"/>
                            <a:t>(#PI = 20)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1048756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rgbClr val="00B050"/>
                              </a:solidFill>
                            </a:rPr>
                            <a:t>1024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4587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4172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>
                              <a:solidFill>
                                <a:srgbClr val="FF0000"/>
                              </a:solidFill>
                            </a:rPr>
                            <a:t>524963</a:t>
                          </a:r>
                          <a:endParaRPr lang="en-US" sz="1900" baseline="30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4097351"/>
                      </a:ext>
                    </a:extLst>
                  </a:tr>
                  <a:tr h="687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mux logic</a:t>
                          </a:r>
                        </a:p>
                        <a:p>
                          <a:pPr algn="ctr"/>
                          <a:r>
                            <a:rPr lang="en-US" sz="1900" dirty="0"/>
                            <a:t>(#PI = 21)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2097512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rgbClr val="00B050"/>
                              </a:solidFill>
                            </a:rPr>
                            <a:t>1448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6842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5410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>
                              <a:solidFill>
                                <a:srgbClr val="FF0000"/>
                              </a:solidFill>
                            </a:rPr>
                            <a:t>1048753</a:t>
                          </a:r>
                          <a:endParaRPr lang="en-US" sz="1900" baseline="30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37939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/>
          <a:lstStyle/>
          <a:p>
            <a:r>
              <a:rPr lang="en-US" dirty="0"/>
              <a:t>Test Circuit Histogram Comparison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01573"/>
            <a:ext cx="5078413" cy="3675617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3" y="2086927"/>
            <a:ext cx="5078412" cy="370490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41</a:t>
            </a:fld>
            <a:endParaRPr lang="en-US"/>
          </a:p>
        </p:txBody>
      </p:sp>
      <p:pic>
        <p:nvPicPr>
          <p:cNvPr id="12" name="Picture 2" descr="http://auracing.org/img/coe_blu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Results (contd..)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1219200"/>
            <a:ext cx="8229600" cy="467970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0412" y="59436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 vector search complexity: Average search iterations versus no. of primary inputs</a:t>
            </a:r>
          </a:p>
        </p:txBody>
      </p:sp>
    </p:spTree>
    <p:extLst>
      <p:ext uri="{BB962C8B-B14F-4D97-AF65-F5344CB8AC3E}">
        <p14:creationId xmlns:p14="http://schemas.microsoft.com/office/powerpoint/2010/main" val="98819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295400"/>
            <a:ext cx="10360501" cy="50561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Showed evolution of ATPG algorithms over the past 50 years.</a:t>
            </a:r>
          </a:p>
          <a:p>
            <a:r>
              <a:rPr lang="en-US" dirty="0"/>
              <a:t>Redefined the testing problem as a database search problem.</a:t>
            </a:r>
          </a:p>
          <a:p>
            <a:pPr lvl="1"/>
            <a:r>
              <a:rPr lang="en-US" dirty="0"/>
              <a:t>ATPG algorithms are formulations of classic database search algorithms.</a:t>
            </a:r>
          </a:p>
          <a:p>
            <a:r>
              <a:rPr lang="en-US" dirty="0"/>
              <a:t>Proposed work has three unique contributions.</a:t>
            </a:r>
          </a:p>
          <a:p>
            <a:pPr lvl="1"/>
            <a:r>
              <a:rPr lang="en-US" dirty="0"/>
              <a:t>Avoidance of failed vectors and their properties.</a:t>
            </a:r>
          </a:p>
          <a:p>
            <a:pPr lvl="1"/>
            <a:r>
              <a:rPr lang="en-US" dirty="0"/>
              <a:t>Use of correlation among primary inputs (PIs).</a:t>
            </a:r>
          </a:p>
          <a:p>
            <a:pPr lvl="1"/>
            <a:r>
              <a:rPr lang="en-US" dirty="0"/>
              <a:t>Classification of failed vectors in activation and propagation vectors.</a:t>
            </a:r>
          </a:p>
          <a:p>
            <a:r>
              <a:rPr lang="en-US" dirty="0"/>
              <a:t>This is a simulation-based learning method.</a:t>
            </a:r>
          </a:p>
          <a:p>
            <a:r>
              <a:rPr lang="en-US" dirty="0"/>
              <a:t>Results show failure evasion is a good technique for finding test vectors for hard to detect stuck-at faults.</a:t>
            </a:r>
          </a:p>
          <a:p>
            <a:pPr lvl="1"/>
            <a:r>
              <a:rPr lang="en-US" dirty="0"/>
              <a:t>Utilizing correlations between test vectors is very effective.</a:t>
            </a:r>
          </a:p>
          <a:p>
            <a:r>
              <a:rPr lang="en-US" dirty="0"/>
              <a:t>Comparison with quantum search shows algorithm is on same order of search time or iteration time.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295400"/>
            <a:ext cx="10360501" cy="50561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Elaborates only one possible technique for utilizing correlations.</a:t>
            </a:r>
          </a:p>
          <a:p>
            <a:r>
              <a:rPr lang="en-US" dirty="0"/>
              <a:t>Integrate current work with other testing algorithms.</a:t>
            </a:r>
          </a:p>
          <a:p>
            <a:pPr lvl="1"/>
            <a:r>
              <a:rPr lang="en-US" dirty="0"/>
              <a:t>Creation of a “Grand Unified ATPG” to test all types of faults.</a:t>
            </a:r>
          </a:p>
          <a:p>
            <a:r>
              <a:rPr lang="en-US" dirty="0"/>
              <a:t>Need to build an ATPG system which combines with other structural techniques like SOCRATES [Schulz et al., 1994] and recursive learning [Kunz and Pradhan, 1994].</a:t>
            </a:r>
          </a:p>
          <a:p>
            <a:r>
              <a:rPr lang="en-US" dirty="0"/>
              <a:t>Question of using Grover’s quantum algorithm of database search for searching through the database of unordered test vectors is still unanswered.</a:t>
            </a:r>
          </a:p>
          <a:p>
            <a:pPr lvl="1"/>
            <a:r>
              <a:rPr lang="en-US" dirty="0"/>
              <a:t>Practical implementation of quantum search still needs to be found.</a:t>
            </a:r>
          </a:p>
          <a:p>
            <a:pPr lvl="1"/>
            <a:r>
              <a:rPr lang="en-US" dirty="0"/>
              <a:t>Need to understand what an “Oracle” is and how it can be implemented.</a:t>
            </a:r>
          </a:p>
          <a:p>
            <a:pPr lvl="1"/>
            <a:r>
              <a:rPr lang="en-US" dirty="0"/>
              <a:t>Might need to wait for a large-scale quantum computer to be practical.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5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118872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118872" indent="0">
              <a:buNone/>
            </a:pPr>
            <a:r>
              <a:rPr lang="en-US" sz="4500" b="1" dirty="0">
                <a:solidFill>
                  <a:srgbClr val="0070C0"/>
                </a:solidFill>
              </a:rPr>
              <a:t>Success consists of going from failure to failure without loss of enthusiasm.</a:t>
            </a:r>
          </a:p>
          <a:p>
            <a:pPr marL="118872" indent="0">
              <a:buNone/>
            </a:pPr>
            <a:r>
              <a:rPr lang="en-US" sz="3500" b="1" dirty="0"/>
              <a:t>				   </a:t>
            </a:r>
            <a:r>
              <a:rPr lang="en-US" sz="3500" b="1" dirty="0">
                <a:solidFill>
                  <a:srgbClr val="FFC000"/>
                </a:solidFill>
              </a:rPr>
              <a:t>   - Sir Winston Churchill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45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2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295400"/>
            <a:ext cx="10360501" cy="5105400"/>
          </a:xfrm>
        </p:spPr>
        <p:txBody>
          <a:bodyPr>
            <a:normAutofit fontScale="77500" lnSpcReduction="20000"/>
          </a:bodyPr>
          <a:lstStyle/>
          <a:p>
            <a:pPr marL="576072" indent="-457200"/>
            <a:r>
              <a:rPr lang="en-US" dirty="0"/>
              <a:t>M. Venkatasubramanian and V. Agrawal, “</a:t>
            </a:r>
            <a:r>
              <a:rPr lang="en-US" i="1" dirty="0"/>
              <a:t>Failures Guide Probabilistic Search for a Hard-to-Find Test,</a:t>
            </a:r>
            <a:r>
              <a:rPr lang="en-US" dirty="0"/>
              <a:t>” in Proc. IEEE 25th North American Test Workshop, pp. 18 – 23, May 2016 </a:t>
            </a:r>
            <a:r>
              <a:rPr lang="en-US" dirty="0">
                <a:solidFill>
                  <a:srgbClr val="FFFF00"/>
                </a:solidFill>
              </a:rPr>
              <a:t>(Jake </a:t>
            </a:r>
            <a:r>
              <a:rPr lang="en-US" dirty="0" err="1">
                <a:solidFill>
                  <a:srgbClr val="FFFF00"/>
                </a:solidFill>
              </a:rPr>
              <a:t>Karrfalt</a:t>
            </a:r>
            <a:r>
              <a:rPr lang="en-US" dirty="0">
                <a:solidFill>
                  <a:srgbClr val="FFFF00"/>
                </a:solidFill>
              </a:rPr>
              <a:t> Best Student Paper Award).</a:t>
            </a:r>
          </a:p>
          <a:p>
            <a:pPr marL="576072" indent="-457200"/>
            <a:r>
              <a:rPr lang="en-US" dirty="0"/>
              <a:t>M. Venkatasubramanian and V. Agrawal, “</a:t>
            </a:r>
            <a:r>
              <a:rPr lang="en-US" i="1" dirty="0"/>
              <a:t>Failure Evasion: Statistically Solving the NP Complete Problem of Testing Difficult-to-Detect Faults,</a:t>
            </a:r>
            <a:r>
              <a:rPr lang="en-US" dirty="0"/>
              <a:t>” E. J. </a:t>
            </a:r>
            <a:r>
              <a:rPr lang="en-US" dirty="0" err="1"/>
              <a:t>McCluskey</a:t>
            </a:r>
            <a:r>
              <a:rPr lang="en-US" dirty="0"/>
              <a:t> Best Doctoral Thesis 2016 Award Contest,</a:t>
            </a:r>
            <a:r>
              <a:rPr lang="en-US" b="1" dirty="0"/>
              <a:t> </a:t>
            </a:r>
            <a:r>
              <a:rPr lang="en-US" dirty="0"/>
              <a:t>IEEE VLSI Test Symposium, Apr. 2016.</a:t>
            </a:r>
          </a:p>
          <a:p>
            <a:pPr marL="576072" indent="-457200"/>
            <a:r>
              <a:rPr lang="en-US" dirty="0"/>
              <a:t>M. Venkatasubramanian and V. Agrawal, “</a:t>
            </a:r>
            <a:r>
              <a:rPr lang="en-US" i="1" dirty="0"/>
              <a:t>Database Search and ATPG – Interdisciplinary Domains and Algorithms,</a:t>
            </a:r>
            <a:r>
              <a:rPr lang="en-US" dirty="0"/>
              <a:t>” in Proc. 29th IEEE International Conference on VLSI Design, pp. 38 – 43, Jan. 2016.</a:t>
            </a:r>
          </a:p>
          <a:p>
            <a:pPr marL="576072" indent="-457200"/>
            <a:r>
              <a:rPr lang="en-US" dirty="0"/>
              <a:t>M. Venkatasubramanian and V. Agrawal, “</a:t>
            </a:r>
            <a:r>
              <a:rPr lang="en-US" i="1" dirty="0"/>
              <a:t>Quest for a Quantum Search Algorithm for Testing Stuck-at Faults in Digital Circuits,</a:t>
            </a:r>
            <a:r>
              <a:rPr lang="en-US" dirty="0"/>
              <a:t>” in Proc. 29th IEEE International </a:t>
            </a:r>
            <a:r>
              <a:rPr lang="en-US" dirty="0" err="1"/>
              <a:t>Symp</a:t>
            </a:r>
            <a:r>
              <a:rPr lang="en-US" dirty="0"/>
              <a:t>. Defect and Fault Tolerance in VLSI and Nanotechnology Systems, pp. 127 – 132, Oct. 2015.</a:t>
            </a:r>
          </a:p>
          <a:p>
            <a:pPr marL="576072" indent="-457200"/>
            <a:r>
              <a:rPr lang="en-US" dirty="0"/>
              <a:t>M. Venkatasubramanian and V. Agrawal, “</a:t>
            </a:r>
            <a:r>
              <a:rPr lang="en-US" i="1" dirty="0"/>
              <a:t>A New Test Vector Search Algorithm for a Single Stuck-at Fault using Probabilistic Correlation</a:t>
            </a:r>
            <a:r>
              <a:rPr lang="en-US" dirty="0"/>
              <a:t>,” in Proc. IEEE 23rd North Atlantic Test Workshop, pp. 57 – 60, May 2014.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5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295400"/>
            <a:ext cx="10360501" cy="5105400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en-US" dirty="0"/>
              <a:t>[1] </a:t>
            </a:r>
            <a:r>
              <a:rPr lang="en-US" dirty="0" smtClean="0"/>
              <a:t>O</a:t>
            </a:r>
            <a:r>
              <a:rPr lang="en-US" dirty="0"/>
              <a:t>. H. Ibarra and S. </a:t>
            </a:r>
            <a:r>
              <a:rPr lang="en-US" dirty="0" err="1"/>
              <a:t>Sahni</a:t>
            </a:r>
            <a:r>
              <a:rPr lang="en-US" dirty="0"/>
              <a:t>, “</a:t>
            </a:r>
            <a:r>
              <a:rPr lang="en-US" dirty="0" err="1"/>
              <a:t>Polynomially</a:t>
            </a:r>
            <a:r>
              <a:rPr lang="en-US" dirty="0"/>
              <a:t> complete fault detection problems,” IEEE Trans. </a:t>
            </a:r>
            <a:r>
              <a:rPr lang="en-US" dirty="0" smtClean="0"/>
              <a:t>Computers</a:t>
            </a:r>
            <a:r>
              <a:rPr lang="en-US" dirty="0"/>
              <a:t>, vol. 24, no. 3, pp. 242–249, 1975.</a:t>
            </a:r>
          </a:p>
          <a:p>
            <a:pPr marL="118872" indent="0">
              <a:buNone/>
            </a:pPr>
            <a:r>
              <a:rPr lang="en-US" dirty="0"/>
              <a:t>[2] H. Fujiwara and S. </a:t>
            </a:r>
            <a:r>
              <a:rPr lang="en-US" dirty="0" err="1"/>
              <a:t>Toida</a:t>
            </a:r>
            <a:r>
              <a:rPr lang="en-US" dirty="0"/>
              <a:t>, “The complexity of fault detection problems for combinational logic circuits,” IEEE Transactions on Computers, vol. 100, no. 6, pp. 555–560, 1982.</a:t>
            </a:r>
          </a:p>
          <a:p>
            <a:pPr marL="118872" indent="0">
              <a:buNone/>
            </a:pPr>
            <a:r>
              <a:rPr lang="en-US" dirty="0"/>
              <a:t>[3] G. </a:t>
            </a:r>
            <a:r>
              <a:rPr lang="en-US" dirty="0" err="1"/>
              <a:t>Seroussi</a:t>
            </a:r>
            <a:r>
              <a:rPr lang="en-US" dirty="0"/>
              <a:t> and N. H. </a:t>
            </a:r>
            <a:r>
              <a:rPr lang="en-US" dirty="0" err="1"/>
              <a:t>Bshouty</a:t>
            </a:r>
            <a:r>
              <a:rPr lang="en-US" dirty="0"/>
              <a:t>, “Vector sets for exhaustive testing of logic circuits,” IEEE Transactions on Information Theory, vol. 34, no. 3, pp. 513–522, 1988.</a:t>
            </a:r>
          </a:p>
          <a:p>
            <a:pPr marL="118872" indent="0">
              <a:buNone/>
            </a:pPr>
            <a:r>
              <a:rPr lang="en-US" dirty="0"/>
              <a:t>[4] J. P. Roth, “Diagnosis of automata failures: A calculus and a method,” IBM Journal of Research and Development, vol. 10, no. 4, pp. 278–291, 1966.</a:t>
            </a:r>
          </a:p>
          <a:p>
            <a:pPr marL="118872" indent="0">
              <a:buNone/>
            </a:pPr>
            <a:r>
              <a:rPr lang="en-US" dirty="0"/>
              <a:t>[5] P. </a:t>
            </a:r>
            <a:r>
              <a:rPr lang="en-US" dirty="0" err="1"/>
              <a:t>Goel</a:t>
            </a:r>
            <a:r>
              <a:rPr lang="en-US" dirty="0"/>
              <a:t>, “An implicit enumeration algorithm to generate tests for combinational logic circuits,” IEEE Transactions on Computers, vol. 100, no. 3, pp. 215–222, 1981.</a:t>
            </a:r>
          </a:p>
          <a:p>
            <a:pPr marL="118872" indent="0">
              <a:buNone/>
            </a:pPr>
            <a:r>
              <a:rPr lang="en-US" dirty="0"/>
              <a:t>[6] H. Fujiwara and T. </a:t>
            </a:r>
            <a:r>
              <a:rPr lang="en-US" dirty="0" err="1"/>
              <a:t>Shimono</a:t>
            </a:r>
            <a:r>
              <a:rPr lang="en-US" dirty="0"/>
              <a:t>, “On the acceleration of test generation algorithms,” IEEE Transactions on Computers, vol. 100, no. 12, pp. 1137–1144, 1983.</a:t>
            </a:r>
          </a:p>
          <a:p>
            <a:pPr marL="118872" indent="0">
              <a:buNone/>
            </a:pPr>
            <a:r>
              <a:rPr lang="en-US" dirty="0"/>
              <a:t>[7] S. B. Akers, “Universal test sets for logic networks,” IEEE Conference Record of 13th Annual Symposium on Switching and Automata Theory, 1972, pp. 177–184.</a:t>
            </a:r>
          </a:p>
          <a:p>
            <a:pPr marL="118872" indent="0">
              <a:buNone/>
            </a:pPr>
            <a:r>
              <a:rPr lang="en-US" dirty="0"/>
              <a:t>[8] S. M. Reddy, “Complete test sets for logic functions,” IEEE Transactions on Computers, vol. 100, no. 11, pp. 1016–1020, 1973.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47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76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219200"/>
            <a:ext cx="10360501" cy="5029200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en-US" sz="3700" dirty="0"/>
              <a:t>[9] H. D. </a:t>
            </a:r>
            <a:r>
              <a:rPr lang="en-US" sz="3700" dirty="0" err="1"/>
              <a:t>Schnurmann</a:t>
            </a:r>
            <a:r>
              <a:rPr lang="en-US" sz="3700" dirty="0"/>
              <a:t>, E. </a:t>
            </a:r>
            <a:r>
              <a:rPr lang="en-US" sz="3700" dirty="0" err="1"/>
              <a:t>Lindbloom</a:t>
            </a:r>
            <a:r>
              <a:rPr lang="en-US" sz="3700" dirty="0"/>
              <a:t>, and R. G. Carpenter, “The weighted random test-pattern generator,” IEEE Transactions on Computers, vol. 100, no. 7, pp. 695–700, 1975.</a:t>
            </a:r>
          </a:p>
          <a:p>
            <a:pPr marL="118872" indent="0">
              <a:buNone/>
            </a:pPr>
            <a:r>
              <a:rPr lang="en-US" sz="3700" dirty="0"/>
              <a:t>[10] V. D. Agrawal, “An information theoretic approach to digital fault testing,” IEEE Transactions on Computers, vol. 30, no. 8, pp. 582–587, 1981.</a:t>
            </a:r>
          </a:p>
          <a:p>
            <a:pPr marL="118872" indent="0">
              <a:buNone/>
            </a:pPr>
            <a:r>
              <a:rPr lang="en-US" sz="3700" dirty="0"/>
              <a:t>[11] D. G. Saab, Y. G. Saab, and J. A. Abraham, “CRIS: A Test Cultivation Program for Sequential VLSI Circuits,” in </a:t>
            </a:r>
            <a:r>
              <a:rPr lang="en-US" sz="3700" i="1" dirty="0"/>
              <a:t>Proc. IEEE/ACM International Conference on Computer-Aided Design</a:t>
            </a:r>
            <a:r>
              <a:rPr lang="en-US" sz="3700" dirty="0"/>
              <a:t>, 1992, pp. 216–219.</a:t>
            </a:r>
          </a:p>
          <a:p>
            <a:pPr marL="118872" indent="0">
              <a:buNone/>
            </a:pPr>
            <a:r>
              <a:rPr lang="en-US" sz="3700" dirty="0"/>
              <a:t>[12] M. </a:t>
            </a:r>
            <a:r>
              <a:rPr lang="en-US" sz="3700" dirty="0" err="1"/>
              <a:t>O’Dare</a:t>
            </a:r>
            <a:r>
              <a:rPr lang="en-US" sz="3700" dirty="0"/>
              <a:t> and T. </a:t>
            </a:r>
            <a:r>
              <a:rPr lang="en-US" sz="3700" dirty="0" err="1"/>
              <a:t>Arslan</a:t>
            </a:r>
            <a:r>
              <a:rPr lang="en-US" sz="3700" dirty="0"/>
              <a:t>, “Generating Test Patterns for VLSI Circuits Using a Genetic Algorithm,” </a:t>
            </a:r>
            <a:r>
              <a:rPr lang="en-US" sz="3700" i="1" dirty="0"/>
              <a:t>Electronics Letters</a:t>
            </a:r>
            <a:r>
              <a:rPr lang="en-US" sz="3700" dirty="0"/>
              <a:t>, vol. 30, no. 10, pp. 778–779, 1994.</a:t>
            </a:r>
          </a:p>
          <a:p>
            <a:pPr marL="118872" indent="0">
              <a:buNone/>
            </a:pPr>
            <a:r>
              <a:rPr lang="en-US" sz="3700" dirty="0"/>
              <a:t>[13] F. </a:t>
            </a:r>
            <a:r>
              <a:rPr lang="en-US" sz="3700" dirty="0" err="1"/>
              <a:t>Corno</a:t>
            </a:r>
            <a:r>
              <a:rPr lang="en-US" sz="3700" dirty="0"/>
              <a:t>, P. </a:t>
            </a:r>
            <a:r>
              <a:rPr lang="en-US" sz="3700" dirty="0" err="1"/>
              <a:t>Prinetto</a:t>
            </a:r>
            <a:r>
              <a:rPr lang="en-US" sz="3700" dirty="0"/>
              <a:t>, M. </a:t>
            </a:r>
            <a:r>
              <a:rPr lang="en-US" sz="3700" dirty="0" err="1"/>
              <a:t>Rebaudengo</a:t>
            </a:r>
            <a:r>
              <a:rPr lang="en-US" sz="3700" dirty="0"/>
              <a:t>, and M. S. </a:t>
            </a:r>
            <a:r>
              <a:rPr lang="en-US" sz="3700" dirty="0" err="1"/>
              <a:t>Reorda</a:t>
            </a:r>
            <a:r>
              <a:rPr lang="en-US" sz="3700" dirty="0"/>
              <a:t>, “GATTO: A Genetic Algorithm for Automatic Test Pattern Generation for Large Synchronous Sequential Circuits,” </a:t>
            </a:r>
            <a:r>
              <a:rPr lang="en-US" sz="3700" i="1" dirty="0"/>
              <a:t>IEEE Transactions on Computer-Aided Design of Integrated Circuits and Systems</a:t>
            </a:r>
            <a:r>
              <a:rPr lang="en-US" sz="3700" dirty="0"/>
              <a:t>, vol. 15, no. 8, pp. 991–1000, 1996.</a:t>
            </a:r>
          </a:p>
          <a:p>
            <a:pPr marL="118872" indent="0">
              <a:buNone/>
            </a:pPr>
            <a:r>
              <a:rPr lang="en-US" sz="3700" dirty="0"/>
              <a:t>[14] Y. K. </a:t>
            </a:r>
            <a:r>
              <a:rPr lang="en-US" sz="3700" dirty="0" err="1"/>
              <a:t>Malaiya</a:t>
            </a:r>
            <a:r>
              <a:rPr lang="en-US" sz="3700" dirty="0"/>
              <a:t>, “</a:t>
            </a:r>
            <a:r>
              <a:rPr lang="en-US" sz="3700" dirty="0" err="1"/>
              <a:t>Antirandom</a:t>
            </a:r>
            <a:r>
              <a:rPr lang="en-US" sz="3700" dirty="0"/>
              <a:t> Testing: Getting The Most Out of Black-box Testing,” in </a:t>
            </a:r>
            <a:r>
              <a:rPr lang="en-US" sz="3700" i="1" dirty="0"/>
              <a:t>Proc. 6th IEEE International </a:t>
            </a:r>
            <a:r>
              <a:rPr lang="en-US" sz="3700" i="1" dirty="0" err="1"/>
              <a:t>Symp</a:t>
            </a:r>
            <a:r>
              <a:rPr lang="en-US" sz="3700" i="1" dirty="0"/>
              <a:t>. Software Reliability Engineering</a:t>
            </a:r>
            <a:r>
              <a:rPr lang="en-US" sz="3700" dirty="0"/>
              <a:t>, 1995, pp. 86–95.</a:t>
            </a:r>
          </a:p>
          <a:p>
            <a:pPr marL="118872" indent="0">
              <a:buNone/>
            </a:pPr>
            <a:r>
              <a:rPr lang="en-US" sz="3700" dirty="0"/>
              <a:t>[15] N. Yogi and V. D. Agrawal, “Spectral RTL test generation for gate-level stuck-at faults,” Proc. 15</a:t>
            </a:r>
            <a:r>
              <a:rPr lang="en-US" sz="3700" baseline="30000" dirty="0"/>
              <a:t>th</a:t>
            </a:r>
            <a:r>
              <a:rPr lang="en-US" sz="3700" dirty="0"/>
              <a:t> IEEE Asian Test Symposium, 2006, pp. 83–88.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48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9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295400"/>
            <a:ext cx="10360501" cy="51054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850" dirty="0"/>
              <a:t>[16] S. T. </a:t>
            </a:r>
            <a:r>
              <a:rPr lang="en-US" sz="1850" dirty="0" err="1"/>
              <a:t>Chakradhar</a:t>
            </a:r>
            <a:r>
              <a:rPr lang="en-US" sz="1850" dirty="0"/>
              <a:t>, V. D. Agrawal, and M. L. Bushnell, </a:t>
            </a:r>
            <a:r>
              <a:rPr lang="en-US" sz="1850" i="1" dirty="0"/>
              <a:t>Neural Models and Algorithms for Digital Testing</a:t>
            </a:r>
            <a:r>
              <a:rPr lang="en-US" sz="1850" dirty="0"/>
              <a:t>. Springer, 1991.</a:t>
            </a:r>
          </a:p>
          <a:p>
            <a:pPr marL="118872" indent="0">
              <a:buNone/>
            </a:pPr>
            <a:r>
              <a:rPr lang="en-US" sz="1850" dirty="0"/>
              <a:t>[17] P. Girard, L. </a:t>
            </a:r>
            <a:r>
              <a:rPr lang="en-US" sz="1850" dirty="0" err="1"/>
              <a:t>Guiller</a:t>
            </a:r>
            <a:r>
              <a:rPr lang="en-US" sz="1850" dirty="0"/>
              <a:t>, C. </a:t>
            </a:r>
            <a:r>
              <a:rPr lang="en-US" sz="1850" dirty="0" err="1"/>
              <a:t>Landrault</a:t>
            </a:r>
            <a:r>
              <a:rPr lang="en-US" sz="1850" dirty="0"/>
              <a:t>, and S. </a:t>
            </a:r>
            <a:r>
              <a:rPr lang="en-US" sz="1850" dirty="0" err="1"/>
              <a:t>Pravossoudovitch</a:t>
            </a:r>
            <a:r>
              <a:rPr lang="en-US" sz="1850" dirty="0"/>
              <a:t>, “A Test Vector Ordering Technique for Switching Activity Reduction During Test Operation,” in </a:t>
            </a:r>
            <a:r>
              <a:rPr lang="en-US" sz="1850" i="1" dirty="0"/>
              <a:t>Proc. 9th IEEE Great Lakes </a:t>
            </a:r>
            <a:r>
              <a:rPr lang="en-US" sz="1850" i="1" dirty="0" err="1"/>
              <a:t>Symp</a:t>
            </a:r>
            <a:r>
              <a:rPr lang="en-US" sz="1850" i="1" dirty="0"/>
              <a:t>. VLSI</a:t>
            </a:r>
            <a:r>
              <a:rPr lang="en-US" sz="1850" dirty="0"/>
              <a:t>, 1999, pp. 24–27.</a:t>
            </a:r>
          </a:p>
          <a:p>
            <a:pPr marL="118872" indent="0">
              <a:buNone/>
            </a:pPr>
            <a:r>
              <a:rPr lang="en-US" sz="1850" dirty="0"/>
              <a:t>[18] P. </a:t>
            </a:r>
            <a:r>
              <a:rPr lang="en-US" sz="1850" dirty="0" err="1"/>
              <a:t>Venkataramani</a:t>
            </a:r>
            <a:r>
              <a:rPr lang="en-US" sz="1850" dirty="0"/>
              <a:t>, S. </a:t>
            </a:r>
            <a:r>
              <a:rPr lang="en-US" sz="1850" dirty="0" err="1"/>
              <a:t>Sindia</a:t>
            </a:r>
            <a:r>
              <a:rPr lang="en-US" sz="1850" dirty="0"/>
              <a:t>, and V. D. Agrawal, “A Test Time Theorem and its Applications,” </a:t>
            </a:r>
            <a:r>
              <a:rPr lang="en-US" sz="1850" i="1" dirty="0"/>
              <a:t>Journal of Electronic Testing: Theory and Applications</a:t>
            </a:r>
            <a:r>
              <a:rPr lang="en-US" sz="1850" dirty="0"/>
              <a:t>, vol. 30, no. 2, pp. 229–236, 2014.</a:t>
            </a:r>
          </a:p>
          <a:p>
            <a:pPr marL="118872" indent="0">
              <a:buNone/>
            </a:pPr>
            <a:r>
              <a:rPr lang="en-US" sz="1850" dirty="0"/>
              <a:t>[19] V. </a:t>
            </a:r>
            <a:r>
              <a:rPr lang="en-US" sz="1850" dirty="0" err="1"/>
              <a:t>Sheshadri</a:t>
            </a:r>
            <a:r>
              <a:rPr lang="en-US" sz="1850" dirty="0"/>
              <a:t>, V. D. Agrawal, and P. Agrawal, “Power-aware </a:t>
            </a:r>
            <a:r>
              <a:rPr lang="en-US" sz="1850" dirty="0" err="1"/>
              <a:t>SoC</a:t>
            </a:r>
            <a:r>
              <a:rPr lang="en-US" sz="1850" dirty="0"/>
              <a:t> Test Optimization Through Dynamic Voltage and Frequency Scaling,” in </a:t>
            </a:r>
            <a:r>
              <a:rPr lang="en-US" sz="1850" i="1" dirty="0"/>
              <a:t>Proc. IFIP/IEEE 21st International Conference on Very Large Scale Integration (VLSI-</a:t>
            </a:r>
            <a:r>
              <a:rPr lang="en-US" sz="1850" i="1" dirty="0" err="1"/>
              <a:t>SoC</a:t>
            </a:r>
            <a:r>
              <a:rPr lang="en-US" sz="1850" i="1" dirty="0"/>
              <a:t>)</a:t>
            </a:r>
            <a:r>
              <a:rPr lang="en-US" sz="1850" dirty="0"/>
              <a:t>, 2013, pp. 102–107.</a:t>
            </a:r>
          </a:p>
          <a:p>
            <a:pPr marL="118872" indent="0">
              <a:buNone/>
            </a:pPr>
            <a:r>
              <a:rPr lang="en-US" sz="1850" dirty="0"/>
              <a:t>[20] R. </a:t>
            </a:r>
            <a:r>
              <a:rPr lang="en-US" sz="1850" dirty="0" err="1"/>
              <a:t>Drechsler</a:t>
            </a:r>
            <a:r>
              <a:rPr lang="en-US" sz="1850" dirty="0"/>
              <a:t>, S. </a:t>
            </a:r>
            <a:r>
              <a:rPr lang="en-US" sz="1850" dirty="0" err="1"/>
              <a:t>Eggersglu</a:t>
            </a:r>
            <a:r>
              <a:rPr lang="el-GR" sz="1850" i="1" dirty="0"/>
              <a:t>β</a:t>
            </a:r>
            <a:r>
              <a:rPr lang="el-GR" sz="1850" dirty="0"/>
              <a:t>, </a:t>
            </a:r>
            <a:r>
              <a:rPr lang="en-US" sz="1850" dirty="0"/>
              <a:t>G. Fey, A. </a:t>
            </a:r>
            <a:r>
              <a:rPr lang="en-US" sz="1850" dirty="0" err="1"/>
              <a:t>Glowatz</a:t>
            </a:r>
            <a:r>
              <a:rPr lang="en-US" sz="1850" dirty="0"/>
              <a:t>, F. </a:t>
            </a:r>
            <a:r>
              <a:rPr lang="en-US" sz="1850" dirty="0" err="1"/>
              <a:t>Hapke</a:t>
            </a:r>
            <a:r>
              <a:rPr lang="en-US" sz="1850" dirty="0"/>
              <a:t>, J. </a:t>
            </a:r>
            <a:r>
              <a:rPr lang="en-US" sz="1850" dirty="0" err="1"/>
              <a:t>Schloeffel</a:t>
            </a:r>
            <a:r>
              <a:rPr lang="en-US" sz="1850" dirty="0"/>
              <a:t>, and D. </a:t>
            </a:r>
            <a:r>
              <a:rPr lang="en-US" sz="1850" dirty="0" err="1"/>
              <a:t>Tille</a:t>
            </a:r>
            <a:r>
              <a:rPr lang="en-US" sz="1850" dirty="0"/>
              <a:t>, “On Acceleration of SAT-Based ATPG for Industrial Designs,” </a:t>
            </a:r>
            <a:r>
              <a:rPr lang="en-US" sz="1850" i="1" dirty="0"/>
              <a:t>IEEE Transactions on </a:t>
            </a:r>
            <a:r>
              <a:rPr lang="en-US" sz="1850" i="1" dirty="0" err="1"/>
              <a:t>ComputerAided</a:t>
            </a:r>
            <a:r>
              <a:rPr lang="en-US" sz="1850" i="1" dirty="0"/>
              <a:t> Design of Integrated Circuits and Systems</a:t>
            </a:r>
            <a:r>
              <a:rPr lang="en-US" sz="1850" dirty="0"/>
              <a:t>, vol. 27, no. 7, pp. 1329–1333, July 2008.</a:t>
            </a:r>
          </a:p>
          <a:p>
            <a:pPr marL="118872" indent="0">
              <a:buNone/>
            </a:pPr>
            <a:r>
              <a:rPr lang="en-US" sz="1850" dirty="0"/>
              <a:t>[21] S. Kirkpatrick, C. D. </a:t>
            </a:r>
            <a:r>
              <a:rPr lang="en-US" sz="1850" dirty="0" err="1"/>
              <a:t>Gelatt</a:t>
            </a:r>
            <a:r>
              <a:rPr lang="en-US" sz="1850" dirty="0"/>
              <a:t>, M. P. </a:t>
            </a:r>
            <a:r>
              <a:rPr lang="en-US" sz="1850" dirty="0" err="1"/>
              <a:t>Vecchi</a:t>
            </a:r>
            <a:r>
              <a:rPr lang="en-US" sz="1850" dirty="0"/>
              <a:t>, </a:t>
            </a:r>
            <a:r>
              <a:rPr lang="en-US" sz="1850" i="1" dirty="0"/>
              <a:t>et al.</a:t>
            </a:r>
            <a:r>
              <a:rPr lang="en-US" sz="1850" dirty="0"/>
              <a:t>, “Optimization by Simulated Annealing,” </a:t>
            </a:r>
            <a:r>
              <a:rPr lang="en-US" sz="1850" i="1" dirty="0"/>
              <a:t>Science</a:t>
            </a:r>
            <a:r>
              <a:rPr lang="en-US" sz="1850" dirty="0"/>
              <a:t>, vol. 220, no. 4598, pp. 671– 680, 1983.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49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Overview of ATPG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371600"/>
            <a:ext cx="10360501" cy="4953000"/>
          </a:xfrm>
        </p:spPr>
        <p:txBody>
          <a:bodyPr>
            <a:normAutofit/>
          </a:bodyPr>
          <a:lstStyle/>
          <a:p>
            <a:r>
              <a:rPr lang="en-US" sz="3200" dirty="0"/>
              <a:t>Fault detection problem is NP complete [Ibarra and </a:t>
            </a:r>
            <a:r>
              <a:rPr lang="en-US" sz="3200" dirty="0" err="1"/>
              <a:t>Sahni</a:t>
            </a:r>
            <a:r>
              <a:rPr lang="en-US" sz="3200" dirty="0"/>
              <a:t>, 1975; Fujiwara and </a:t>
            </a:r>
            <a:r>
              <a:rPr lang="en-US" sz="3200" dirty="0" err="1"/>
              <a:t>Toida</a:t>
            </a:r>
            <a:r>
              <a:rPr lang="en-US" sz="3200" dirty="0"/>
              <a:t>, 1982; </a:t>
            </a:r>
            <a:r>
              <a:rPr lang="en-US" sz="3200" dirty="0" err="1"/>
              <a:t>Seroussi</a:t>
            </a:r>
            <a:r>
              <a:rPr lang="en-US" sz="3200" dirty="0"/>
              <a:t> and </a:t>
            </a:r>
            <a:r>
              <a:rPr lang="en-US" sz="3200" dirty="0" err="1"/>
              <a:t>Bshouty</a:t>
            </a:r>
            <a:r>
              <a:rPr lang="en-US" sz="3200" dirty="0"/>
              <a:t>, 1988].</a:t>
            </a:r>
          </a:p>
          <a:p>
            <a:r>
              <a:rPr lang="en-US" sz="3200" dirty="0"/>
              <a:t>Worst case computational complexity is an exponential function in circuit size.</a:t>
            </a:r>
          </a:p>
          <a:p>
            <a:pPr lvl="1"/>
            <a:r>
              <a:rPr lang="en-US" sz="2900" dirty="0"/>
              <a:t>Nature of NP complexity problems.</a:t>
            </a:r>
          </a:p>
          <a:p>
            <a:r>
              <a:rPr lang="en-US" sz="3600" dirty="0">
                <a:latin typeface="Corbel" charset="0"/>
              </a:rPr>
              <a:t>Generation of test vectors is a classic VLSI problem.</a:t>
            </a:r>
          </a:p>
          <a:p>
            <a:pPr lvl="1"/>
            <a:r>
              <a:rPr lang="en-US" sz="3100" dirty="0">
                <a:latin typeface="Corbel" charset="0"/>
              </a:rPr>
              <a:t>Tackled by numerous algorithms.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295400"/>
            <a:ext cx="10360501" cy="51054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1850" dirty="0"/>
              <a:t>[22] P. W. Shor, “Polynomial-time Algorithms For Prime Factorization and Discrete Logarithms on a Quantum Computer,” </a:t>
            </a:r>
            <a:r>
              <a:rPr lang="en-US" sz="1850" i="1" dirty="0"/>
              <a:t>SIAM Journal on Computing</a:t>
            </a:r>
            <a:r>
              <a:rPr lang="en-US" sz="1850" dirty="0"/>
              <a:t>, vol. 26, no. 5, pp. 1484–1509, 1997.</a:t>
            </a:r>
          </a:p>
          <a:p>
            <a:pPr marL="118872" indent="0">
              <a:buNone/>
            </a:pPr>
            <a:r>
              <a:rPr lang="en-US" sz="1850" dirty="0"/>
              <a:t>[23] L. K. Grover, “A Fast Quantum Mechanical Algorithm for Database Search,” in Proc. 28th Annual ACM Symposium on Theory of Computing, pp. 212–219, 1996.</a:t>
            </a:r>
          </a:p>
          <a:p>
            <a:pPr marL="118872" indent="0">
              <a:buNone/>
            </a:pPr>
            <a:r>
              <a:rPr lang="en-US" sz="1850" dirty="0"/>
              <a:t>[24] M. A. Nielsen and I. L. Chuang, Quantum Computation and Quantum Information. New York: Cambridge University Press, 10th edition, 2011.</a:t>
            </a:r>
          </a:p>
          <a:p>
            <a:pPr marL="118872" indent="0">
              <a:buNone/>
            </a:pPr>
            <a:r>
              <a:rPr lang="en-US" sz="1850" dirty="0"/>
              <a:t>[25] P. C. </a:t>
            </a:r>
            <a:r>
              <a:rPr lang="en-US" sz="1850" dirty="0" err="1"/>
              <a:t>Mahalanobis</a:t>
            </a:r>
            <a:r>
              <a:rPr lang="en-US" sz="1850" dirty="0"/>
              <a:t>, “On the Generalized Distance in Statistics,” Proceedings of the National Institute of Sciences (Calcutta), vol. 2, pp. 49–55, 1936.</a:t>
            </a:r>
          </a:p>
          <a:p>
            <a:pPr marL="118872" indent="0">
              <a:buNone/>
            </a:pPr>
            <a:r>
              <a:rPr lang="en-US" sz="1850" dirty="0"/>
              <a:t>[26] M. H. Schulz, E. </a:t>
            </a:r>
            <a:r>
              <a:rPr lang="en-US" sz="1850" dirty="0" err="1"/>
              <a:t>Trischler</a:t>
            </a:r>
            <a:r>
              <a:rPr lang="en-US" sz="1850" dirty="0"/>
              <a:t>, and T. M. </a:t>
            </a:r>
            <a:r>
              <a:rPr lang="en-US" sz="1850" dirty="0" err="1"/>
              <a:t>Sarfert</a:t>
            </a:r>
            <a:r>
              <a:rPr lang="en-US" sz="1850" dirty="0"/>
              <a:t>, "SOCRATES: A highly efficient automatic test pattern generation system." IEEE Transactions on Computer-Aided Design of Integrated Circuits and Systems, vol. 7, pp. 126 – 137, 1988.</a:t>
            </a:r>
          </a:p>
          <a:p>
            <a:pPr marL="118872" indent="0">
              <a:buNone/>
            </a:pPr>
            <a:r>
              <a:rPr lang="en-US" sz="1850" dirty="0"/>
              <a:t>[27] W. Kunz and D.K. Pradhan, "Recursive learning: a new implication technique for efficient solutions to CAD problems-test, verification, and optimization." IEEE Transactions on Computer-Aided Design of Integrated Circuits and Systems, vol. 13, pp. 1143 – 1158, 1994.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8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51</a:t>
            </a:fld>
            <a:endParaRPr lang="en-US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2132012" y="1905000"/>
            <a:ext cx="8077200" cy="1292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600" dirty="0"/>
              <a:t>Thank You!!!</a:t>
            </a: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2208212" y="3352800"/>
            <a:ext cx="8077200" cy="1673352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111654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ATPG Research (contd..)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295400"/>
            <a:ext cx="10360501" cy="5181600"/>
          </a:xfrm>
        </p:spPr>
        <p:txBody>
          <a:bodyPr>
            <a:normAutofit fontScale="32500" lnSpcReduction="20000"/>
          </a:bodyPr>
          <a:lstStyle/>
          <a:p>
            <a:r>
              <a:rPr lang="en-US" sz="7400" dirty="0"/>
              <a:t>Deterministic algorithms derived from structural description of circuits.</a:t>
            </a:r>
          </a:p>
          <a:p>
            <a:pPr lvl="1"/>
            <a:r>
              <a:rPr lang="en-US" sz="6200" dirty="0"/>
              <a:t>D Algorithm [Roth, 1966].</a:t>
            </a:r>
          </a:p>
          <a:p>
            <a:pPr lvl="1"/>
            <a:r>
              <a:rPr lang="en-US" sz="6200" dirty="0"/>
              <a:t>PODEM [</a:t>
            </a:r>
            <a:r>
              <a:rPr lang="en-US" sz="6200" dirty="0" err="1"/>
              <a:t>Goel</a:t>
            </a:r>
            <a:r>
              <a:rPr lang="en-US" sz="6200" dirty="0"/>
              <a:t>, 1981].</a:t>
            </a:r>
          </a:p>
          <a:p>
            <a:pPr lvl="1"/>
            <a:r>
              <a:rPr lang="en-US" sz="6200" dirty="0"/>
              <a:t>FAN [Fujiwara and </a:t>
            </a:r>
            <a:r>
              <a:rPr lang="en-US" sz="6200" dirty="0" err="1"/>
              <a:t>Shimono</a:t>
            </a:r>
            <a:r>
              <a:rPr lang="en-US" sz="6200" dirty="0"/>
              <a:t>, 1983].</a:t>
            </a:r>
          </a:p>
          <a:p>
            <a:pPr lvl="1"/>
            <a:r>
              <a:rPr lang="en-US" sz="6200" dirty="0"/>
              <a:t>And various others...</a:t>
            </a:r>
          </a:p>
          <a:p>
            <a:r>
              <a:rPr lang="en-US" sz="7400" dirty="0"/>
              <a:t>Test sets derived from functional description of circuits [Akers, 1972; Reddy, 1973].</a:t>
            </a:r>
          </a:p>
          <a:p>
            <a:r>
              <a:rPr lang="en-US" sz="7400" dirty="0"/>
              <a:t>Use of weighted random test generators.</a:t>
            </a:r>
          </a:p>
          <a:p>
            <a:pPr lvl="1"/>
            <a:r>
              <a:rPr lang="en-US" sz="6200" dirty="0"/>
              <a:t>Heuristics like input switching activity and weight assignment [</a:t>
            </a:r>
            <a:r>
              <a:rPr lang="en-US" sz="6200" dirty="0" err="1"/>
              <a:t>Schnurmann</a:t>
            </a:r>
            <a:r>
              <a:rPr lang="en-US" sz="6200" dirty="0"/>
              <a:t> et al., 1972].</a:t>
            </a:r>
          </a:p>
          <a:p>
            <a:pPr lvl="1"/>
            <a:r>
              <a:rPr lang="en-US" sz="6200" dirty="0"/>
              <a:t>Skewing input probability to attain maximum output entropy [Agrawal, 1981].</a:t>
            </a:r>
          </a:p>
          <a:p>
            <a:r>
              <a:rPr lang="en-US" sz="7400" dirty="0"/>
              <a:t>Adaptive test generation</a:t>
            </a:r>
          </a:p>
          <a:p>
            <a:pPr lvl="1"/>
            <a:r>
              <a:rPr lang="en-US" sz="6200" dirty="0"/>
              <a:t>Genetic algorithms [Saab et al. 1992; </a:t>
            </a:r>
            <a:r>
              <a:rPr lang="en-US" sz="6200" dirty="0" err="1"/>
              <a:t>O’Dare</a:t>
            </a:r>
            <a:r>
              <a:rPr lang="en-US" sz="6200" dirty="0"/>
              <a:t> and </a:t>
            </a:r>
            <a:r>
              <a:rPr lang="en-US" sz="6200" dirty="0" err="1"/>
              <a:t>Arslan</a:t>
            </a:r>
            <a:r>
              <a:rPr lang="en-US" sz="6200" dirty="0"/>
              <a:t>, 1994; </a:t>
            </a:r>
            <a:r>
              <a:rPr lang="en-US" sz="6200" dirty="0" err="1"/>
              <a:t>Corno</a:t>
            </a:r>
            <a:r>
              <a:rPr lang="en-US" sz="6200" dirty="0"/>
              <a:t> et al., 1996].</a:t>
            </a:r>
          </a:p>
          <a:p>
            <a:pPr lvl="1"/>
            <a:r>
              <a:rPr lang="en-US" sz="6200" dirty="0"/>
              <a:t>Anti-random test generators [</a:t>
            </a:r>
            <a:r>
              <a:rPr lang="en-US" sz="6200" dirty="0" err="1"/>
              <a:t>Malaiya</a:t>
            </a:r>
            <a:r>
              <a:rPr lang="en-US" sz="6200" dirty="0"/>
              <a:t>, 1995].</a:t>
            </a:r>
          </a:p>
          <a:p>
            <a:pPr lvl="1"/>
            <a:r>
              <a:rPr lang="en-US" sz="6200" dirty="0"/>
              <a:t>Using spectral properties of successful tests to generate new test vectors [Yogi and Agrawal, 2006].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2" descr="http://auracing.org/img/coe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1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ATPG Research (contd..)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8883" y="1371600"/>
            <a:ext cx="10360501" cy="4792469"/>
          </a:xfrm>
        </p:spPr>
        <p:txBody>
          <a:bodyPr>
            <a:normAutofit/>
          </a:bodyPr>
          <a:lstStyle/>
          <a:p>
            <a:r>
              <a:rPr lang="en-US" sz="3000" dirty="0"/>
              <a:t>Redefinition as energy minimization problem [</a:t>
            </a:r>
            <a:r>
              <a:rPr lang="en-US" sz="3000" dirty="0" err="1"/>
              <a:t>Chakradhar</a:t>
            </a:r>
            <a:r>
              <a:rPr lang="en-US" sz="3000" dirty="0"/>
              <a:t> et al., 1991].</a:t>
            </a:r>
          </a:p>
          <a:p>
            <a:pPr lvl="1"/>
            <a:r>
              <a:rPr lang="en-US" sz="2600" dirty="0"/>
              <a:t>Converting digital circuit as a neural network.</a:t>
            </a:r>
          </a:p>
          <a:p>
            <a:r>
              <a:rPr lang="en-US" sz="3000" dirty="0"/>
              <a:t>Concerns with test power.</a:t>
            </a:r>
          </a:p>
          <a:p>
            <a:pPr lvl="1"/>
            <a:r>
              <a:rPr lang="en-US" sz="2600" dirty="0"/>
              <a:t>Reordering of test vectors [Girard et al., 1999].</a:t>
            </a:r>
          </a:p>
          <a:p>
            <a:pPr lvl="1"/>
            <a:r>
              <a:rPr lang="en-US" sz="2600" dirty="0"/>
              <a:t>Adaptive clock cycles [</a:t>
            </a:r>
            <a:r>
              <a:rPr lang="en-US" sz="2600" dirty="0" err="1"/>
              <a:t>Venkataramani</a:t>
            </a:r>
            <a:r>
              <a:rPr lang="en-US" sz="2600" dirty="0"/>
              <a:t> et al., 2014].</a:t>
            </a:r>
          </a:p>
          <a:p>
            <a:pPr lvl="1"/>
            <a:r>
              <a:rPr lang="en-US" sz="2600" dirty="0"/>
              <a:t>Dynamic voltage and frequency scaling [</a:t>
            </a:r>
            <a:r>
              <a:rPr lang="en-US" sz="2600" dirty="0" err="1"/>
              <a:t>Sheshadri</a:t>
            </a:r>
            <a:r>
              <a:rPr lang="en-US" sz="2600" dirty="0"/>
              <a:t> et al., 2013].</a:t>
            </a:r>
          </a:p>
          <a:p>
            <a:r>
              <a:rPr lang="en-US" sz="3000" dirty="0"/>
              <a:t>Utilization of SAT solvers [</a:t>
            </a:r>
            <a:r>
              <a:rPr lang="en-US" sz="3000" dirty="0" err="1"/>
              <a:t>Drechsler</a:t>
            </a:r>
            <a:r>
              <a:rPr lang="en-US" sz="3000" dirty="0"/>
              <a:t> et al., 2008].</a:t>
            </a:r>
          </a:p>
          <a:p>
            <a:r>
              <a:rPr lang="en-US" sz="3000" dirty="0"/>
              <a:t>Snapshot of VLSI Testing research over the past 50 years.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0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Autofit/>
          </a:bodyPr>
          <a:lstStyle/>
          <a:p>
            <a:r>
              <a:rPr lang="en-US" sz="4700" b="1" dirty="0"/>
              <a:t>ATPG and Database Search Connection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1218883" y="1371600"/>
                <a:ext cx="10360501" cy="4953000"/>
              </a:xfrm>
            </p:spPr>
            <p:txBody>
              <a:bodyPr>
                <a:normAutofit/>
              </a:bodyPr>
              <a:lstStyle/>
              <a:p>
                <a:r>
                  <a:rPr lang="en-US" sz="3000" dirty="0"/>
                  <a:t>Key elements show testing algorithms can be redefined as database search algorithms.</a:t>
                </a:r>
              </a:p>
              <a:p>
                <a:r>
                  <a:rPr lang="en-US" sz="3000" dirty="0"/>
                  <a:t>Brute force search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/>
                  <a:t> vector combinations is analogous to linear search.</a:t>
                </a:r>
              </a:p>
              <a:p>
                <a:r>
                  <a:rPr lang="en-US" sz="3000" dirty="0"/>
                  <a:t>Algorithmic ATPGs are forms of tree traversals.</a:t>
                </a:r>
              </a:p>
              <a:p>
                <a:pPr lvl="1"/>
                <a:r>
                  <a:rPr lang="en-US" sz="2600" dirty="0"/>
                  <a:t>D algorithm a type of breadth-first search.</a:t>
                </a:r>
              </a:p>
              <a:p>
                <a:pPr lvl="1"/>
                <a:r>
                  <a:rPr lang="en-US" sz="2600" dirty="0"/>
                  <a:t>PODEM and FAN forms of depth-first search.</a:t>
                </a:r>
              </a:p>
              <a:p>
                <a:r>
                  <a:rPr lang="en-US" sz="3000" dirty="0"/>
                  <a:t>Weighted random generators, anti-random testing, spectral test generation are simulation based search methods.</a:t>
                </a: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8883" y="1371600"/>
                <a:ext cx="10360501" cy="4953000"/>
              </a:xfrm>
              <a:blipFill>
                <a:blip r:embed="rId2"/>
                <a:stretch>
                  <a:fillRect l="-941" t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 descr="http://auracing.org/img/coe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8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>
            <a:normAutofit/>
          </a:bodyPr>
          <a:lstStyle/>
          <a:p>
            <a:r>
              <a:rPr lang="en-US" sz="5400" b="1" dirty="0"/>
              <a:t>Interdisciplinary Connection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8883" y="1371600"/>
            <a:ext cx="10360501" cy="4953000"/>
          </a:xfrm>
        </p:spPr>
        <p:txBody>
          <a:bodyPr>
            <a:normAutofit/>
          </a:bodyPr>
          <a:lstStyle/>
          <a:p>
            <a:r>
              <a:rPr lang="en-US" sz="3200" dirty="0"/>
              <a:t>Genetic algorithms and simulated annealing are also simulations based methods applied in VLSI Testing [Saab et al., 1992; </a:t>
            </a:r>
            <a:r>
              <a:rPr lang="en-US" sz="3200" dirty="0" err="1"/>
              <a:t>O’Dare</a:t>
            </a:r>
            <a:r>
              <a:rPr lang="en-US" sz="3200" dirty="0"/>
              <a:t> and </a:t>
            </a:r>
            <a:r>
              <a:rPr lang="en-US" sz="3200" dirty="0" err="1"/>
              <a:t>Arslan</a:t>
            </a:r>
            <a:r>
              <a:rPr lang="en-US" sz="3200" dirty="0"/>
              <a:t>, 1994; </a:t>
            </a:r>
            <a:r>
              <a:rPr lang="en-US" sz="3200" dirty="0" err="1"/>
              <a:t>Corno</a:t>
            </a:r>
            <a:r>
              <a:rPr lang="en-US" sz="3200" dirty="0"/>
              <a:t> et al, 1996].</a:t>
            </a:r>
          </a:p>
          <a:p>
            <a:r>
              <a:rPr lang="en-US" sz="3200" dirty="0"/>
              <a:t>Huge benefit if ATPG algorithm utilized one of the most efficient database search algorithms.</a:t>
            </a:r>
          </a:p>
          <a:p>
            <a:pPr lvl="1"/>
            <a:r>
              <a:rPr lang="en-US" sz="2800" dirty="0"/>
              <a:t>Grover’s algorithm for database search.</a:t>
            </a:r>
          </a:p>
          <a:p>
            <a:r>
              <a:rPr lang="en-US" sz="3200" dirty="0"/>
              <a:t>Being a quantum algorithm, the speed-up is quite significant and mathematically most optimal [Boyer et al., 1998].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November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Final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" descr="http://auracing.org/img/coe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0"/>
            <a:ext cx="14369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3780</TotalTime>
  <Words>4683</Words>
  <Application>Microsoft Office PowerPoint</Application>
  <PresentationFormat>Custom</PresentationFormat>
  <Paragraphs>967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Cambria Math</vt:lpstr>
      <vt:lpstr>Corbel</vt:lpstr>
      <vt:lpstr>Times New Roman</vt:lpstr>
      <vt:lpstr>Wingdings 2</vt:lpstr>
      <vt:lpstr>Tech 16x9</vt:lpstr>
      <vt:lpstr>Failure Evasion: Statistically Solving the NP Complete Problem of Testing Difficult-to-Detect Faults</vt:lpstr>
      <vt:lpstr>Outline</vt:lpstr>
      <vt:lpstr>Problem Statement</vt:lpstr>
      <vt:lpstr>Literature Review</vt:lpstr>
      <vt:lpstr>Overview of ATPG Research</vt:lpstr>
      <vt:lpstr>ATPG Research (contd..)</vt:lpstr>
      <vt:lpstr>ATPG Research (contd..)</vt:lpstr>
      <vt:lpstr>ATPG and Database Search Connection</vt:lpstr>
      <vt:lpstr>Interdisciplinary Connection</vt:lpstr>
      <vt:lpstr>Quantum Computing – The Future!</vt:lpstr>
      <vt:lpstr>Grover’s Quantum Algorithm</vt:lpstr>
      <vt:lpstr>Grover’s Algorithm (contd..)</vt:lpstr>
      <vt:lpstr>Proposed Concept</vt:lpstr>
      <vt:lpstr>Conceptual Outline</vt:lpstr>
      <vt:lpstr>Algorithm Genesis</vt:lpstr>
      <vt:lpstr>Research Contribution</vt:lpstr>
      <vt:lpstr>Version 1 Principle</vt:lpstr>
      <vt:lpstr>Version 1 Results</vt:lpstr>
      <vt:lpstr>C17: Version 1 Results</vt:lpstr>
      <vt:lpstr>Version 1 Issues</vt:lpstr>
      <vt:lpstr>Version 2 Principle</vt:lpstr>
      <vt:lpstr>Classification of Test Vectors</vt:lpstr>
      <vt:lpstr>Implementation</vt:lpstr>
      <vt:lpstr>Implementation (contd..)</vt:lpstr>
      <vt:lpstr>Version 2 Results</vt:lpstr>
      <vt:lpstr>CAVL Coder Results (#PIs = 10)</vt:lpstr>
      <vt:lpstr>Version 2 Algorithm Complexity</vt:lpstr>
      <vt:lpstr>Version 2 Summary</vt:lpstr>
      <vt:lpstr>Version 3 Principle</vt:lpstr>
      <vt:lpstr>Types of Probabilities</vt:lpstr>
      <vt:lpstr>A Working Example</vt:lpstr>
      <vt:lpstr>Working Example (contd..)</vt:lpstr>
      <vt:lpstr>Working Example (contd..)</vt:lpstr>
      <vt:lpstr>Working Example (contd..)</vt:lpstr>
      <vt:lpstr>Working Example (contd..)</vt:lpstr>
      <vt:lpstr>Working Example (contd..)</vt:lpstr>
      <vt:lpstr>Working Example (contd..)</vt:lpstr>
      <vt:lpstr>Working Example (contd..)</vt:lpstr>
      <vt:lpstr>Version 3 Results</vt:lpstr>
      <vt:lpstr>Results (contd..)</vt:lpstr>
      <vt:lpstr>Test Circuit Histogram Comparison</vt:lpstr>
      <vt:lpstr>Results (contd..)</vt:lpstr>
      <vt:lpstr>Conclusion</vt:lpstr>
      <vt:lpstr>Future Work</vt:lpstr>
      <vt:lpstr>PowerPoint Presentation</vt:lpstr>
      <vt:lpstr>Publications</vt:lpstr>
      <vt:lpstr>References</vt:lpstr>
      <vt:lpstr>References</vt:lpstr>
      <vt:lpstr>References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Failure Evasion: Statistically Solving the NP Complete Problem of Testing Difficult-to-Detect Faults</dc:title>
  <dc:creator>Murali Venkatasubramanian</dc:creator>
  <cp:lastModifiedBy>Vishwani Agrawal</cp:lastModifiedBy>
  <cp:revision>179</cp:revision>
  <dcterms:created xsi:type="dcterms:W3CDTF">2016-10-31T00:30:35Z</dcterms:created>
  <dcterms:modified xsi:type="dcterms:W3CDTF">2016-11-13T04:35:42Z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